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75" r:id="rId1"/>
  </p:sldMasterIdLst>
  <p:notesMasterIdLst>
    <p:notesMasterId r:id="rId22"/>
  </p:notesMasterIdLst>
  <p:sldIdLst>
    <p:sldId id="256" r:id="rId2"/>
    <p:sldId id="275" r:id="rId3"/>
    <p:sldId id="258" r:id="rId4"/>
    <p:sldId id="257" r:id="rId5"/>
    <p:sldId id="259" r:id="rId6"/>
    <p:sldId id="260" r:id="rId7"/>
    <p:sldId id="261" r:id="rId8"/>
    <p:sldId id="262" r:id="rId9"/>
    <p:sldId id="273" r:id="rId10"/>
    <p:sldId id="263" r:id="rId11"/>
    <p:sldId id="274" r:id="rId12"/>
    <p:sldId id="264" r:id="rId13"/>
    <p:sldId id="265" r:id="rId14"/>
    <p:sldId id="266" r:id="rId15"/>
    <p:sldId id="268" r:id="rId16"/>
    <p:sldId id="269" r:id="rId17"/>
    <p:sldId id="270" r:id="rId18"/>
    <p:sldId id="271" r:id="rId19"/>
    <p:sldId id="276"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rmita Davarpanah" initials="AD"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43"/>
  </p:normalViewPr>
  <p:slideViewPr>
    <p:cSldViewPr snapToGrid="0" snapToObjects="1">
      <p:cViewPr varScale="1">
        <p:scale>
          <a:sx n="90" d="100"/>
          <a:sy n="90" d="100"/>
        </p:scale>
        <p:origin x="89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tiff>
</file>

<file path=ppt/media/image15.tiff>
</file>

<file path=ppt/media/image16.tif>
</file>

<file path=ppt/media/image17.tif>
</file>

<file path=ppt/media/image18.tif>
</file>

<file path=ppt/media/image19.tif>
</file>

<file path=ppt/media/image2.tiff>
</file>

<file path=ppt/media/image20.tif>
</file>

<file path=ppt/media/image21.png>
</file>

<file path=ppt/media/image22.png>
</file>

<file path=ppt/media/image23.png>
</file>

<file path=ppt/media/image3.tiff>
</file>

<file path=ppt/media/image4.png>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5E0BF0-A167-BA41-BDBC-CB77B9E7797B}" type="datetimeFigureOut">
              <a:rPr lang="en-US" smtClean="0"/>
              <a:t>12/6/19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1747E0-2994-1C44-9B0D-ED2AEB26E7A4}" type="slidenum">
              <a:rPr lang="en-US" smtClean="0"/>
              <a:t>‹#›</a:t>
            </a:fld>
            <a:endParaRPr lang="en-US"/>
          </a:p>
        </p:txBody>
      </p:sp>
    </p:spTree>
    <p:extLst>
      <p:ext uri="{BB962C8B-B14F-4D97-AF65-F5344CB8AC3E}">
        <p14:creationId xmlns:p14="http://schemas.microsoft.com/office/powerpoint/2010/main" val="1892699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1747E0-2994-1C44-9B0D-ED2AEB26E7A4}" type="slidenum">
              <a:rPr lang="en-US" smtClean="0"/>
              <a:t>6</a:t>
            </a:fld>
            <a:endParaRPr lang="en-US"/>
          </a:p>
        </p:txBody>
      </p:sp>
    </p:spTree>
    <p:extLst>
      <p:ext uri="{BB962C8B-B14F-4D97-AF65-F5344CB8AC3E}">
        <p14:creationId xmlns:p14="http://schemas.microsoft.com/office/powerpoint/2010/main" val="2709807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75DC65-DEC7-0346-A060-C6EE191FE434}" type="datetimeFigureOut">
              <a:rPr lang="en-US" smtClean="0"/>
              <a:t>12/6/19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A97C8A-B5B0-F249-8489-B37587AF5962}" type="slidenum">
              <a:rPr lang="en-US" smtClean="0"/>
              <a:t>‹#›</a:t>
            </a:fld>
            <a:endParaRPr lang="en-US"/>
          </a:p>
        </p:txBody>
      </p:sp>
    </p:spTree>
    <p:extLst>
      <p:ext uri="{BB962C8B-B14F-4D97-AF65-F5344CB8AC3E}">
        <p14:creationId xmlns:p14="http://schemas.microsoft.com/office/powerpoint/2010/main" val="3634083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75DC65-DEC7-0346-A060-C6EE191FE434}" type="datetimeFigureOut">
              <a:rPr lang="en-US" smtClean="0"/>
              <a:t>12/6/19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A97C8A-B5B0-F249-8489-B37587AF5962}" type="slidenum">
              <a:rPr lang="en-US" smtClean="0"/>
              <a:t>‹#›</a:t>
            </a:fld>
            <a:endParaRPr lang="en-US"/>
          </a:p>
        </p:txBody>
      </p:sp>
    </p:spTree>
    <p:extLst>
      <p:ext uri="{BB962C8B-B14F-4D97-AF65-F5344CB8AC3E}">
        <p14:creationId xmlns:p14="http://schemas.microsoft.com/office/powerpoint/2010/main" val="1316730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75DC65-DEC7-0346-A060-C6EE191FE434}" type="datetimeFigureOut">
              <a:rPr lang="en-US" smtClean="0"/>
              <a:t>12/6/19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A97C8A-B5B0-F249-8489-B37587AF5962}" type="slidenum">
              <a:rPr lang="en-US" smtClean="0"/>
              <a:t>‹#›</a:t>
            </a:fld>
            <a:endParaRPr lang="en-US"/>
          </a:p>
        </p:txBody>
      </p:sp>
    </p:spTree>
    <p:extLst>
      <p:ext uri="{BB962C8B-B14F-4D97-AF65-F5344CB8AC3E}">
        <p14:creationId xmlns:p14="http://schemas.microsoft.com/office/powerpoint/2010/main" val="3439479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75DC65-DEC7-0346-A060-C6EE191FE434}" type="datetimeFigureOut">
              <a:rPr lang="en-US" smtClean="0"/>
              <a:t>12/6/19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A97C8A-B5B0-F249-8489-B37587AF5962}" type="slidenum">
              <a:rPr lang="en-US" smtClean="0"/>
              <a:t>‹#›</a:t>
            </a:fld>
            <a:endParaRPr lang="en-US"/>
          </a:p>
        </p:txBody>
      </p:sp>
    </p:spTree>
    <p:extLst>
      <p:ext uri="{BB962C8B-B14F-4D97-AF65-F5344CB8AC3E}">
        <p14:creationId xmlns:p14="http://schemas.microsoft.com/office/powerpoint/2010/main" val="586114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75DC65-DEC7-0346-A060-C6EE191FE434}" type="datetimeFigureOut">
              <a:rPr lang="en-US" smtClean="0"/>
              <a:t>12/6/19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A97C8A-B5B0-F249-8489-B37587AF5962}" type="slidenum">
              <a:rPr lang="en-US" smtClean="0"/>
              <a:t>‹#›</a:t>
            </a:fld>
            <a:endParaRPr lang="en-US"/>
          </a:p>
        </p:txBody>
      </p:sp>
    </p:spTree>
    <p:extLst>
      <p:ext uri="{BB962C8B-B14F-4D97-AF65-F5344CB8AC3E}">
        <p14:creationId xmlns:p14="http://schemas.microsoft.com/office/powerpoint/2010/main" val="2680134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75DC65-DEC7-0346-A060-C6EE191FE434}" type="datetimeFigureOut">
              <a:rPr lang="en-US" smtClean="0"/>
              <a:t>12/6/19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A97C8A-B5B0-F249-8489-B37587AF5962}" type="slidenum">
              <a:rPr lang="en-US" smtClean="0"/>
              <a:t>‹#›</a:t>
            </a:fld>
            <a:endParaRPr lang="en-US"/>
          </a:p>
        </p:txBody>
      </p:sp>
    </p:spTree>
    <p:extLst>
      <p:ext uri="{BB962C8B-B14F-4D97-AF65-F5344CB8AC3E}">
        <p14:creationId xmlns:p14="http://schemas.microsoft.com/office/powerpoint/2010/main" val="1068749047"/>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75DC65-DEC7-0346-A060-C6EE191FE434}" type="datetimeFigureOut">
              <a:rPr lang="en-US" smtClean="0"/>
              <a:t>12/6/19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A97C8A-B5B0-F249-8489-B37587AF5962}" type="slidenum">
              <a:rPr lang="en-US" smtClean="0"/>
              <a:t>‹#›</a:t>
            </a:fld>
            <a:endParaRPr lang="en-US"/>
          </a:p>
        </p:txBody>
      </p:sp>
    </p:spTree>
    <p:extLst>
      <p:ext uri="{BB962C8B-B14F-4D97-AF65-F5344CB8AC3E}">
        <p14:creationId xmlns:p14="http://schemas.microsoft.com/office/powerpoint/2010/main" val="2752088474"/>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75DC65-DEC7-0346-A060-C6EE191FE434}" type="datetimeFigureOut">
              <a:rPr lang="en-US" smtClean="0"/>
              <a:t>12/6/19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A97C8A-B5B0-F249-8489-B37587AF5962}" type="slidenum">
              <a:rPr lang="en-US" smtClean="0"/>
              <a:t>‹#›</a:t>
            </a:fld>
            <a:endParaRPr lang="en-US"/>
          </a:p>
        </p:txBody>
      </p:sp>
    </p:spTree>
    <p:extLst>
      <p:ext uri="{BB962C8B-B14F-4D97-AF65-F5344CB8AC3E}">
        <p14:creationId xmlns:p14="http://schemas.microsoft.com/office/powerpoint/2010/main" val="196736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75DC65-DEC7-0346-A060-C6EE191FE434}" type="datetimeFigureOut">
              <a:rPr lang="en-US" smtClean="0"/>
              <a:t>12/6/19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A97C8A-B5B0-F249-8489-B37587AF5962}" type="slidenum">
              <a:rPr lang="en-US" smtClean="0"/>
              <a:t>‹#›</a:t>
            </a:fld>
            <a:endParaRPr lang="en-US"/>
          </a:p>
        </p:txBody>
      </p:sp>
    </p:spTree>
    <p:extLst>
      <p:ext uri="{BB962C8B-B14F-4D97-AF65-F5344CB8AC3E}">
        <p14:creationId xmlns:p14="http://schemas.microsoft.com/office/powerpoint/2010/main" val="2819017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75DC65-DEC7-0346-A060-C6EE191FE434}" type="datetimeFigureOut">
              <a:rPr lang="en-US" smtClean="0"/>
              <a:t>12/6/19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A97C8A-B5B0-F249-8489-B37587AF5962}" type="slidenum">
              <a:rPr lang="en-US" smtClean="0"/>
              <a:t>‹#›</a:t>
            </a:fld>
            <a:endParaRPr lang="en-US"/>
          </a:p>
        </p:txBody>
      </p:sp>
    </p:spTree>
    <p:extLst>
      <p:ext uri="{BB962C8B-B14F-4D97-AF65-F5344CB8AC3E}">
        <p14:creationId xmlns:p14="http://schemas.microsoft.com/office/powerpoint/2010/main" val="220190699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75DC65-DEC7-0346-A060-C6EE191FE434}" type="datetimeFigureOut">
              <a:rPr lang="en-US" smtClean="0"/>
              <a:t>12/6/19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A97C8A-B5B0-F249-8489-B37587AF5962}" type="slidenum">
              <a:rPr lang="en-US" smtClean="0"/>
              <a:t>‹#›</a:t>
            </a:fld>
            <a:endParaRPr lang="en-US"/>
          </a:p>
        </p:txBody>
      </p:sp>
    </p:spTree>
    <p:extLst>
      <p:ext uri="{BB962C8B-B14F-4D97-AF65-F5344CB8AC3E}">
        <p14:creationId xmlns:p14="http://schemas.microsoft.com/office/powerpoint/2010/main" val="1125612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75DC65-DEC7-0346-A060-C6EE191FE434}" type="datetimeFigureOut">
              <a:rPr lang="en-US" smtClean="0"/>
              <a:t>12/6/19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A97C8A-B5B0-F249-8489-B37587AF5962}" type="slidenum">
              <a:rPr lang="en-US" smtClean="0"/>
              <a:t>‹#›</a:t>
            </a:fld>
            <a:endParaRPr lang="en-US"/>
          </a:p>
        </p:txBody>
      </p:sp>
    </p:spTree>
    <p:extLst>
      <p:ext uri="{BB962C8B-B14F-4D97-AF65-F5344CB8AC3E}">
        <p14:creationId xmlns:p14="http://schemas.microsoft.com/office/powerpoint/2010/main" val="483523196"/>
      </p:ext>
    </p:extLst>
  </p:cSld>
  <p:clrMap bg1="lt1" tx1="dk1" bg2="lt2" tx2="dk2" accent1="accent1" accent2="accent2" accent3="accent3" accent4="accent4" accent5="accent5" accent6="accent6" hlink="hlink" folHlink="folHlink"/>
  <p:sldLayoutIdLst>
    <p:sldLayoutId id="2147484276" r:id="rId1"/>
    <p:sldLayoutId id="2147484277" r:id="rId2"/>
    <p:sldLayoutId id="2147484278" r:id="rId3"/>
    <p:sldLayoutId id="2147484279" r:id="rId4"/>
    <p:sldLayoutId id="2147484280" r:id="rId5"/>
    <p:sldLayoutId id="2147484281" r:id="rId6"/>
    <p:sldLayoutId id="2147484282" r:id="rId7"/>
    <p:sldLayoutId id="2147484283" r:id="rId8"/>
    <p:sldLayoutId id="2147484284" r:id="rId9"/>
    <p:sldLayoutId id="2147484285" r:id="rId10"/>
    <p:sldLayoutId id="214748428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tif"/><Relationship Id="rId2" Type="http://schemas.openxmlformats.org/officeDocument/2006/relationships/image" Target="../media/image16.t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tif"/><Relationship Id="rId2" Type="http://schemas.openxmlformats.org/officeDocument/2006/relationships/image" Target="../media/image18.t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t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EF554-D19E-4441-A346-11FCE9C3C060}"/>
              </a:ext>
            </a:extLst>
          </p:cNvPr>
          <p:cNvSpPr>
            <a:spLocks noGrp="1"/>
          </p:cNvSpPr>
          <p:nvPr>
            <p:ph type="ctrTitle"/>
          </p:nvPr>
        </p:nvSpPr>
        <p:spPr>
          <a:xfrm>
            <a:off x="1326353" y="200371"/>
            <a:ext cx="9605964" cy="1328065"/>
          </a:xfrm>
        </p:spPr>
        <p:txBody>
          <a:bodyPr>
            <a:normAutofit fontScale="90000"/>
          </a:bodyPr>
          <a:lstStyle/>
          <a:p>
            <a:r>
              <a:rPr lang="en-US" sz="4000" b="1" dirty="0">
                <a:latin typeface="Times New Roman" panose="02020603050405020304" pitchFamily="18" charset="0"/>
                <a:cs typeface="Times New Roman" panose="02020603050405020304" pitchFamily="18" charset="0"/>
              </a:rPr>
              <a:t>GEORGIA STATE UNIVERSITY</a:t>
            </a:r>
            <a:br>
              <a:rPr lang="en-US" dirty="0"/>
            </a:br>
            <a:endParaRPr lang="en-US" dirty="0"/>
          </a:p>
        </p:txBody>
      </p:sp>
      <p:pic>
        <p:nvPicPr>
          <p:cNvPr id="4" name="Picture 3">
            <a:extLst>
              <a:ext uri="{FF2B5EF4-FFF2-40B4-BE49-F238E27FC236}">
                <a16:creationId xmlns:a16="http://schemas.microsoft.com/office/drawing/2014/main" id="{5B81EE5B-D3C9-5341-ACA0-0938A4F94390}"/>
              </a:ext>
            </a:extLst>
          </p:cNvPr>
          <p:cNvPicPr/>
          <p:nvPr/>
        </p:nvPicPr>
        <p:blipFill>
          <a:blip r:embed="rId2">
            <a:extLst>
              <a:ext uri="{28A0092B-C50C-407E-A947-70E740481C1C}">
                <a14:useLocalDpi xmlns:a14="http://schemas.microsoft.com/office/drawing/2010/main" val="0"/>
              </a:ext>
            </a:extLst>
          </a:blip>
          <a:stretch>
            <a:fillRect/>
          </a:stretch>
        </p:blipFill>
        <p:spPr>
          <a:xfrm>
            <a:off x="4945061" y="793845"/>
            <a:ext cx="2044700" cy="1258570"/>
          </a:xfrm>
          <a:prstGeom prst="rect">
            <a:avLst/>
          </a:prstGeom>
        </p:spPr>
      </p:pic>
      <p:sp>
        <p:nvSpPr>
          <p:cNvPr id="5" name="Rectangle 4">
            <a:extLst>
              <a:ext uri="{FF2B5EF4-FFF2-40B4-BE49-F238E27FC236}">
                <a16:creationId xmlns:a16="http://schemas.microsoft.com/office/drawing/2014/main" id="{471267CB-DD62-1C45-9475-DE4BBC0F4A91}"/>
              </a:ext>
            </a:extLst>
          </p:cNvPr>
          <p:cNvSpPr/>
          <p:nvPr/>
        </p:nvSpPr>
        <p:spPr>
          <a:xfrm>
            <a:off x="3402927" y="2144251"/>
            <a:ext cx="5128969" cy="461665"/>
          </a:xfrm>
          <a:prstGeom prst="rect">
            <a:avLst/>
          </a:prstGeom>
        </p:spPr>
        <p:txBody>
          <a:bodyPr wrap="none">
            <a:spAutoFit/>
          </a:bodyPr>
          <a:lstStyle/>
          <a:p>
            <a:pPr algn="ctr"/>
            <a:r>
              <a:rPr lang="en-US" sz="2400" b="1" dirty="0">
                <a:latin typeface="Times New Roman" panose="02020603050405020304" pitchFamily="18" charset="0"/>
                <a:ea typeface="Times New Roman" panose="02020603050405020304" pitchFamily="18" charset="0"/>
              </a:rPr>
              <a:t>DEPARTMENT OF GEOSCIENCES</a:t>
            </a:r>
            <a:endParaRPr lang="en-US" sz="2400" dirty="0">
              <a:effectLst/>
              <a:latin typeface="Times New Roman" panose="02020603050405020304" pitchFamily="18" charset="0"/>
              <a:ea typeface="Times New Roman" panose="02020603050405020304" pitchFamily="18" charset="0"/>
            </a:endParaRPr>
          </a:p>
        </p:txBody>
      </p:sp>
      <p:cxnSp>
        <p:nvCxnSpPr>
          <p:cNvPr id="6" name="Straight Connector 5">
            <a:extLst>
              <a:ext uri="{FF2B5EF4-FFF2-40B4-BE49-F238E27FC236}">
                <a16:creationId xmlns:a16="http://schemas.microsoft.com/office/drawing/2014/main" id="{C08513E7-F331-C049-966B-F26EACE577C7}"/>
              </a:ext>
            </a:extLst>
          </p:cNvPr>
          <p:cNvCxnSpPr>
            <a:cxnSpLocks/>
          </p:cNvCxnSpPr>
          <p:nvPr/>
        </p:nvCxnSpPr>
        <p:spPr>
          <a:xfrm flipV="1">
            <a:off x="685798" y="2587169"/>
            <a:ext cx="10887075" cy="18098"/>
          </a:xfrm>
          <a:prstGeom prst="line">
            <a:avLst/>
          </a:prstGeom>
          <a:ln w="31750">
            <a:prstDash val="solid"/>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A899EC43-DE59-CF44-914F-271F5BDB93B6}"/>
              </a:ext>
            </a:extLst>
          </p:cNvPr>
          <p:cNvSpPr/>
          <p:nvPr/>
        </p:nvSpPr>
        <p:spPr>
          <a:xfrm>
            <a:off x="5243996" y="3902699"/>
            <a:ext cx="1770678" cy="369332"/>
          </a:xfrm>
          <a:prstGeom prst="rect">
            <a:avLst/>
          </a:prstGeom>
        </p:spPr>
        <p:txBody>
          <a:bodyPr wrap="none">
            <a:spAutoFit/>
          </a:bodyPr>
          <a:lstStyle/>
          <a:p>
            <a:pPr algn="ctr"/>
            <a:r>
              <a:rPr lang="en-US" b="1" dirty="0">
                <a:solidFill>
                  <a:schemeClr val="accent1"/>
                </a:solidFill>
                <a:latin typeface="Times New Roman" panose="02020603050405020304" pitchFamily="18" charset="0"/>
                <a:ea typeface="Times New Roman" panose="02020603050405020304" pitchFamily="18" charset="0"/>
              </a:rPr>
              <a:t>GIS PROJECT </a:t>
            </a:r>
            <a:endParaRPr lang="en-US" dirty="0">
              <a:solidFill>
                <a:schemeClr val="accent1"/>
              </a:solidFill>
              <a:effectLst/>
              <a:latin typeface="Times New Roman" panose="02020603050405020304" pitchFamily="18" charset="0"/>
              <a:ea typeface="Times New Roman" panose="02020603050405020304" pitchFamily="18" charset="0"/>
            </a:endParaRPr>
          </a:p>
        </p:txBody>
      </p:sp>
      <p:sp>
        <p:nvSpPr>
          <p:cNvPr id="14" name="Rectangle 13">
            <a:extLst>
              <a:ext uri="{FF2B5EF4-FFF2-40B4-BE49-F238E27FC236}">
                <a16:creationId xmlns:a16="http://schemas.microsoft.com/office/drawing/2014/main" id="{3EFF5F3A-63A1-904E-85D2-419F5C2D7CAE}"/>
              </a:ext>
            </a:extLst>
          </p:cNvPr>
          <p:cNvSpPr/>
          <p:nvPr/>
        </p:nvSpPr>
        <p:spPr>
          <a:xfrm>
            <a:off x="5039933" y="5732640"/>
            <a:ext cx="2178802" cy="369332"/>
          </a:xfrm>
          <a:prstGeom prst="rect">
            <a:avLst/>
          </a:prstGeom>
        </p:spPr>
        <p:txBody>
          <a:bodyPr wrap="none">
            <a:spAutoFit/>
          </a:bodyPr>
          <a:lstStyle/>
          <a:p>
            <a:pPr algn="ctr"/>
            <a:r>
              <a:rPr lang="en-US" b="1" dirty="0">
                <a:latin typeface="Times New Roman" panose="02020603050405020304" pitchFamily="18" charset="0"/>
                <a:ea typeface="Times New Roman" panose="02020603050405020304" pitchFamily="18" charset="0"/>
              </a:rPr>
              <a:t>AHMADOU DEME</a:t>
            </a:r>
            <a:endParaRPr lang="en-US" sz="1400" dirty="0">
              <a:effectLst/>
              <a:latin typeface="Times New Roman" panose="02020603050405020304" pitchFamily="18" charset="0"/>
              <a:ea typeface="Times New Roman" panose="02020603050405020304" pitchFamily="18" charset="0"/>
            </a:endParaRPr>
          </a:p>
        </p:txBody>
      </p:sp>
      <p:sp>
        <p:nvSpPr>
          <p:cNvPr id="7" name="Rectangle 6">
            <a:extLst>
              <a:ext uri="{FF2B5EF4-FFF2-40B4-BE49-F238E27FC236}">
                <a16:creationId xmlns:a16="http://schemas.microsoft.com/office/drawing/2014/main" id="{F61AD814-8A85-CE4D-99F4-01EC2B7D4B60}"/>
              </a:ext>
            </a:extLst>
          </p:cNvPr>
          <p:cNvSpPr/>
          <p:nvPr/>
        </p:nvSpPr>
        <p:spPr>
          <a:xfrm>
            <a:off x="1871663" y="4435208"/>
            <a:ext cx="8843962" cy="8286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kern="1800" dirty="0">
                <a:solidFill>
                  <a:schemeClr val="tx1"/>
                </a:solidFill>
                <a:latin typeface="Times New Roman" panose="02020603050405020304" pitchFamily="18" charset="0"/>
                <a:ea typeface="Times New Roman" panose="02020603050405020304" pitchFamily="18" charset="0"/>
              </a:rPr>
              <a:t>SPATIO-TEMPORAL  ANALYSIS OF THE URBAN HEAT ISLAND (</a:t>
            </a:r>
            <a:r>
              <a:rPr lang="en-US" b="1" dirty="0">
                <a:solidFill>
                  <a:schemeClr val="tx1"/>
                </a:solidFill>
                <a:latin typeface="Times New Roman" panose="02020603050405020304" pitchFamily="18" charset="0"/>
                <a:ea typeface="Times New Roman" panose="02020603050405020304" pitchFamily="18" charset="0"/>
              </a:rPr>
              <a:t>UHI)</a:t>
            </a:r>
            <a:r>
              <a:rPr lang="en-US" b="1" kern="1800" dirty="0">
                <a:solidFill>
                  <a:schemeClr val="tx1"/>
                </a:solidFill>
                <a:latin typeface="Times New Roman" panose="02020603050405020304" pitchFamily="18" charset="0"/>
                <a:ea typeface="Times New Roman" panose="02020603050405020304" pitchFamily="18" charset="0"/>
              </a:rPr>
              <a:t> </a:t>
            </a:r>
          </a:p>
          <a:p>
            <a:pPr algn="ctr"/>
            <a:r>
              <a:rPr lang="en-US" b="1" kern="1800" dirty="0">
                <a:solidFill>
                  <a:schemeClr val="tx1"/>
                </a:solidFill>
                <a:latin typeface="Times New Roman" panose="02020603050405020304" pitchFamily="18" charset="0"/>
                <a:ea typeface="Times New Roman" panose="02020603050405020304" pitchFamily="18" charset="0"/>
              </a:rPr>
              <a:t>IN ATLANTA </a:t>
            </a:r>
            <a:endParaRPr lang="en-US" sz="1600" dirty="0">
              <a:solidFill>
                <a:schemeClr val="tx1"/>
              </a:solidFill>
              <a:latin typeface="Times New Roman" panose="02020603050405020304" pitchFamily="18" charset="0"/>
              <a:ea typeface="Times New Roman" panose="02020603050405020304" pitchFamily="18" charset="0"/>
            </a:endParaRPr>
          </a:p>
        </p:txBody>
      </p:sp>
      <p:sp>
        <p:nvSpPr>
          <p:cNvPr id="3" name="Rectangle 2"/>
          <p:cNvSpPr/>
          <p:nvPr/>
        </p:nvSpPr>
        <p:spPr>
          <a:xfrm>
            <a:off x="2869581" y="2768445"/>
            <a:ext cx="5872975" cy="707886"/>
          </a:xfrm>
          <a:prstGeom prst="rect">
            <a:avLst/>
          </a:prstGeom>
        </p:spPr>
        <p:txBody>
          <a:bodyPr wrap="square">
            <a:spAutoFit/>
          </a:bodyPr>
          <a:lstStyle/>
          <a:p>
            <a:pPr algn="ctr"/>
            <a:r>
              <a:rPr lang="en-US" sz="2000" b="1" dirty="0">
                <a:latin typeface="Times New Roman" panose="02020603050405020304" pitchFamily="18" charset="0"/>
                <a:ea typeface="Times New Roman" panose="02020603050405020304" pitchFamily="18" charset="0"/>
              </a:rPr>
              <a:t>GEOGRAPHIC INFORMATION SYSTEMS</a:t>
            </a:r>
            <a:endParaRPr lang="en-US" sz="2000" dirty="0">
              <a:latin typeface="Times New Roman" panose="02020603050405020304" pitchFamily="18" charset="0"/>
              <a:ea typeface="Times New Roman" panose="02020603050405020304" pitchFamily="18" charset="0"/>
            </a:endParaRPr>
          </a:p>
          <a:p>
            <a:pPr algn="ctr"/>
            <a:r>
              <a:rPr lang="en-US" sz="2000" b="1" dirty="0">
                <a:latin typeface="Times New Roman" panose="02020603050405020304" pitchFamily="18" charset="0"/>
                <a:ea typeface="Times New Roman" panose="02020603050405020304" pitchFamily="18" charset="0"/>
              </a:rPr>
              <a:t>      GEOG-6532/Fall 2019</a:t>
            </a:r>
            <a:endParaRPr lang="en-US" sz="2000" dirty="0"/>
          </a:p>
        </p:txBody>
      </p:sp>
    </p:spTree>
    <p:extLst>
      <p:ext uri="{BB962C8B-B14F-4D97-AF65-F5344CB8AC3E}">
        <p14:creationId xmlns:p14="http://schemas.microsoft.com/office/powerpoint/2010/main" val="19571662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B20717F-96E2-E644-92AC-77EF7C4F2CA2}"/>
              </a:ext>
            </a:extLst>
          </p:cNvPr>
          <p:cNvSpPr/>
          <p:nvPr/>
        </p:nvSpPr>
        <p:spPr>
          <a:xfrm>
            <a:off x="361249" y="971550"/>
            <a:ext cx="2064989" cy="461665"/>
          </a:xfrm>
          <a:prstGeom prst="rect">
            <a:avLst/>
          </a:prstGeom>
        </p:spPr>
        <p:txBody>
          <a:bodyPr wrap="none">
            <a:spAutoFit/>
          </a:bodyPr>
          <a:lstStyle/>
          <a:p>
            <a:r>
              <a:rPr lang="en-US" sz="2400"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4.METHODS</a:t>
            </a:r>
            <a:r>
              <a:rPr lang="en-US" sz="2400" dirty="0">
                <a:solidFill>
                  <a:srgbClr val="FF0000"/>
                </a:solidFill>
                <a:latin typeface="Times New Roman" panose="02020603050405020304" pitchFamily="18" charset="0"/>
                <a:cs typeface="Times New Roman" panose="02020603050405020304" pitchFamily="18" charset="0"/>
              </a:rPr>
              <a:t> </a:t>
            </a:r>
          </a:p>
        </p:txBody>
      </p:sp>
      <p:sp>
        <p:nvSpPr>
          <p:cNvPr id="5" name="Rectangle 4">
            <a:extLst>
              <a:ext uri="{FF2B5EF4-FFF2-40B4-BE49-F238E27FC236}">
                <a16:creationId xmlns:a16="http://schemas.microsoft.com/office/drawing/2014/main" id="{AA5BDA7C-63AD-3441-B3D5-9CE3603FF311}"/>
              </a:ext>
            </a:extLst>
          </p:cNvPr>
          <p:cNvSpPr/>
          <p:nvPr/>
        </p:nvSpPr>
        <p:spPr>
          <a:xfrm>
            <a:off x="361249" y="1545193"/>
            <a:ext cx="5386924" cy="400110"/>
          </a:xfrm>
          <a:prstGeom prst="rect">
            <a:avLst/>
          </a:prstGeom>
        </p:spPr>
        <p:txBody>
          <a:bodyPr wrap="none">
            <a:spAutoFit/>
          </a:bodyPr>
          <a:lstStyle/>
          <a:p>
            <a:pPr marL="285750" indent="-285750">
              <a:buFont typeface="Wingdings" pitchFamily="2" charset="2"/>
              <a:buChar char="v"/>
            </a:pPr>
            <a:r>
              <a:rPr lang="en-US" sz="2000" b="1" dirty="0">
                <a:solidFill>
                  <a:schemeClr val="accent6">
                    <a:lumMod val="50000"/>
                  </a:schemeClr>
                </a:solidFill>
                <a:latin typeface="Times New Roman" panose="02020603050405020304" pitchFamily="18" charset="0"/>
                <a:ea typeface="Times New Roman" panose="02020603050405020304" pitchFamily="18" charset="0"/>
              </a:rPr>
              <a:t>CLASSIFICATION OF LAND USE TYPES </a:t>
            </a:r>
            <a:endParaRPr lang="en-US" sz="2000" b="1" dirty="0">
              <a:solidFill>
                <a:schemeClr val="accent6">
                  <a:lumMod val="50000"/>
                </a:schemeClr>
              </a:solidFill>
            </a:endParaRPr>
          </a:p>
        </p:txBody>
      </p:sp>
      <p:sp>
        <p:nvSpPr>
          <p:cNvPr id="6" name="Rectangle 5">
            <a:extLst>
              <a:ext uri="{FF2B5EF4-FFF2-40B4-BE49-F238E27FC236}">
                <a16:creationId xmlns:a16="http://schemas.microsoft.com/office/drawing/2014/main" id="{B12676D9-30BB-5F42-9BC7-9768F198E09E}"/>
              </a:ext>
            </a:extLst>
          </p:cNvPr>
          <p:cNvSpPr/>
          <p:nvPr/>
        </p:nvSpPr>
        <p:spPr>
          <a:xfrm>
            <a:off x="361249" y="1945303"/>
            <a:ext cx="3486852" cy="400110"/>
          </a:xfrm>
          <a:prstGeom prst="rect">
            <a:avLst/>
          </a:prstGeom>
        </p:spPr>
        <p:txBody>
          <a:bodyPr wrap="none">
            <a:spAutoFit/>
          </a:bodyPr>
          <a:lstStyle/>
          <a:p>
            <a:pPr marL="285750" indent="-285750">
              <a:buFont typeface="Wingdings" pitchFamily="2" charset="2"/>
              <a:buChar char="q"/>
            </a:pPr>
            <a:r>
              <a:rPr lang="en-US" sz="2000" dirty="0">
                <a:latin typeface="Times New Roman" panose="02020603050405020304" pitchFamily="18" charset="0"/>
                <a:ea typeface="Times New Roman" panose="02020603050405020304" pitchFamily="18" charset="0"/>
              </a:rPr>
              <a:t>Unsupervised Classification :</a:t>
            </a:r>
            <a:endParaRPr lang="en-US" sz="2000" b="1" dirty="0"/>
          </a:p>
        </p:txBody>
      </p:sp>
      <p:sp>
        <p:nvSpPr>
          <p:cNvPr id="7" name="Rectangle 6">
            <a:extLst>
              <a:ext uri="{FF2B5EF4-FFF2-40B4-BE49-F238E27FC236}">
                <a16:creationId xmlns:a16="http://schemas.microsoft.com/office/drawing/2014/main" id="{B2AF402F-B0AB-2D4D-8C14-DB671789AFBA}"/>
              </a:ext>
            </a:extLst>
          </p:cNvPr>
          <p:cNvSpPr/>
          <p:nvPr/>
        </p:nvSpPr>
        <p:spPr>
          <a:xfrm>
            <a:off x="361249" y="2392561"/>
            <a:ext cx="6832640" cy="400110"/>
          </a:xfrm>
          <a:prstGeom prst="rect">
            <a:avLst/>
          </a:prstGeom>
        </p:spPr>
        <p:txBody>
          <a:bodyPr wrap="none">
            <a:spAutoFit/>
          </a:bodyPr>
          <a:lstStyle/>
          <a:p>
            <a:pPr marL="285750" indent="-285750">
              <a:buFont typeface="Wingdings" pitchFamily="2" charset="2"/>
              <a:buChar char="q"/>
            </a:pPr>
            <a:r>
              <a:rPr lang="en-US" sz="2000" dirty="0">
                <a:latin typeface="Times New Roman" panose="02020603050405020304" pitchFamily="18" charset="0"/>
                <a:ea typeface="Times New Roman" panose="02020603050405020304" pitchFamily="18" charset="0"/>
              </a:rPr>
              <a:t>Change Detection MAP :                            </a:t>
            </a:r>
            <a:r>
              <a:rPr lang="en-US" sz="2000" b="1" dirty="0">
                <a:latin typeface="Times New Roman" panose="02020603050405020304" pitchFamily="18" charset="0"/>
                <a:ea typeface="Times New Roman" panose="02020603050405020304" pitchFamily="18" charset="0"/>
              </a:rPr>
              <a:t>From 2000 to 2018</a:t>
            </a:r>
            <a:endParaRPr lang="en-US" sz="2000" b="1" dirty="0"/>
          </a:p>
        </p:txBody>
      </p:sp>
      <p:sp>
        <p:nvSpPr>
          <p:cNvPr id="14" name="Rectangle 13">
            <a:extLst>
              <a:ext uri="{FF2B5EF4-FFF2-40B4-BE49-F238E27FC236}">
                <a16:creationId xmlns:a16="http://schemas.microsoft.com/office/drawing/2014/main" id="{026EDCC9-AB54-384E-B80C-722635CA20B1}"/>
              </a:ext>
            </a:extLst>
          </p:cNvPr>
          <p:cNvSpPr/>
          <p:nvPr/>
        </p:nvSpPr>
        <p:spPr>
          <a:xfrm>
            <a:off x="2633427" y="154930"/>
            <a:ext cx="6986588" cy="7429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Times New Roman" panose="02020603050405020304" pitchFamily="18" charset="0"/>
                <a:cs typeface="Times New Roman" panose="02020603050405020304" pitchFamily="18" charset="0"/>
              </a:rPr>
              <a:t>MATERIALS AND METHODS</a:t>
            </a:r>
            <a:endParaRPr lang="en-US" sz="3200" dirty="0">
              <a:solidFill>
                <a:schemeClr val="tx1"/>
              </a:solidFill>
            </a:endParaRPr>
          </a:p>
        </p:txBody>
      </p:sp>
      <p:pic>
        <p:nvPicPr>
          <p:cNvPr id="2052" name="Picture 4" descr="Image result for ARCGIS CLASSIFICATION TOO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3121" y="2839819"/>
            <a:ext cx="6567200" cy="37107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30666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26EDCC9-AB54-384E-B80C-722635CA20B1}"/>
              </a:ext>
            </a:extLst>
          </p:cNvPr>
          <p:cNvSpPr/>
          <p:nvPr/>
        </p:nvSpPr>
        <p:spPr>
          <a:xfrm>
            <a:off x="2633427" y="154930"/>
            <a:ext cx="6986588" cy="7429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Times New Roman" panose="02020603050405020304" pitchFamily="18" charset="0"/>
                <a:cs typeface="Times New Roman" panose="02020603050405020304" pitchFamily="18" charset="0"/>
              </a:rPr>
              <a:t>MATERIALS AND METHODS</a:t>
            </a:r>
            <a:endParaRPr lang="en-US" sz="3200" dirty="0">
              <a:solidFill>
                <a:schemeClr val="tx1"/>
              </a:solidFill>
            </a:endParaRPr>
          </a:p>
        </p:txBody>
      </p:sp>
      <p:sp>
        <p:nvSpPr>
          <p:cNvPr id="5" name="Rectangle 4">
            <a:extLst>
              <a:ext uri="{FF2B5EF4-FFF2-40B4-BE49-F238E27FC236}">
                <a16:creationId xmlns:a16="http://schemas.microsoft.com/office/drawing/2014/main" id="{D51E1C41-3851-794B-A258-05E37C111950}"/>
              </a:ext>
            </a:extLst>
          </p:cNvPr>
          <p:cNvSpPr/>
          <p:nvPr/>
        </p:nvSpPr>
        <p:spPr>
          <a:xfrm>
            <a:off x="270626" y="1310500"/>
            <a:ext cx="6094745" cy="369332"/>
          </a:xfrm>
          <a:prstGeom prst="rect">
            <a:avLst/>
          </a:prstGeom>
        </p:spPr>
        <p:txBody>
          <a:bodyPr wrap="none">
            <a:spAutoFit/>
          </a:bodyPr>
          <a:lstStyle/>
          <a:p>
            <a:pPr marL="285750" indent="-285750">
              <a:spcBef>
                <a:spcPts val="200"/>
              </a:spcBef>
              <a:buFont typeface="Wingdings" pitchFamily="2" charset="2"/>
              <a:buChar char="v"/>
            </a:pPr>
            <a:r>
              <a:rPr lang="en-US" b="1" dirty="0">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rPr>
              <a:t>LAND SURFACE TEMPERATURE RETRIEVAL; LST </a:t>
            </a:r>
            <a:endParaRPr lang="en-US" b="1" dirty="0">
              <a:solidFill>
                <a:srgbClr val="C00000"/>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02931C45-3278-AA45-BD9E-AFC982FC5D8C}"/>
              </a:ext>
            </a:extLst>
          </p:cNvPr>
          <p:cNvSpPr/>
          <p:nvPr/>
        </p:nvSpPr>
        <p:spPr>
          <a:xfrm>
            <a:off x="270626" y="1723120"/>
            <a:ext cx="3357201" cy="400110"/>
          </a:xfrm>
          <a:prstGeom prst="rect">
            <a:avLst/>
          </a:prstGeom>
        </p:spPr>
        <p:txBody>
          <a:bodyPr wrap="none">
            <a:spAutoFit/>
          </a:bodyPr>
          <a:lstStyle/>
          <a:p>
            <a:pPr marL="285750" indent="-285750">
              <a:buFont typeface="Wingdings" pitchFamily="2" charset="2"/>
              <a:buChar char="q"/>
            </a:pPr>
            <a:r>
              <a:rPr lang="en-US" sz="2000" dirty="0">
                <a:latin typeface="Times New Roman" panose="02020603050405020304" pitchFamily="18" charset="0"/>
                <a:ea typeface="Times New Roman" panose="02020603050405020304" pitchFamily="18" charset="0"/>
              </a:rPr>
              <a:t>2000 Image Thermal Band </a:t>
            </a:r>
            <a:endParaRPr lang="en-US" sz="2000" b="1"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7D7A6640-F066-124F-B021-1C354D71E679}"/>
              </a:ext>
            </a:extLst>
          </p:cNvPr>
          <p:cNvSpPr/>
          <p:nvPr/>
        </p:nvSpPr>
        <p:spPr>
          <a:xfrm>
            <a:off x="270626" y="2220378"/>
            <a:ext cx="10809434" cy="400110"/>
          </a:xfrm>
          <a:prstGeom prst="rect">
            <a:avLst/>
          </a:prstGeom>
        </p:spPr>
        <p:txBody>
          <a:bodyPr wrap="square">
            <a:spAutoFit/>
          </a:bodyPr>
          <a:lstStyle/>
          <a:p>
            <a:pPr marL="285750" indent="-285750">
              <a:buFont typeface="Wingdings" pitchFamily="2" charset="2"/>
              <a:buChar char="q"/>
            </a:pPr>
            <a:r>
              <a:rPr lang="en-US" sz="2000" dirty="0">
                <a:latin typeface="Times New Roman" panose="02020603050405020304" pitchFamily="18" charset="0"/>
                <a:ea typeface="Times New Roman" panose="02020603050405020304" pitchFamily="18" charset="0"/>
              </a:rPr>
              <a:t>2018 Image thermal bands </a:t>
            </a:r>
            <a:endParaRPr lang="en-US" sz="2000" b="1" dirty="0"/>
          </a:p>
        </p:txBody>
      </p:sp>
      <p:sp>
        <p:nvSpPr>
          <p:cNvPr id="8" name="Rectangle 7">
            <a:extLst>
              <a:ext uri="{FF2B5EF4-FFF2-40B4-BE49-F238E27FC236}">
                <a16:creationId xmlns:a16="http://schemas.microsoft.com/office/drawing/2014/main" id="{40A86567-6F13-F240-86DF-B8829DD2A231}"/>
              </a:ext>
            </a:extLst>
          </p:cNvPr>
          <p:cNvSpPr/>
          <p:nvPr/>
        </p:nvSpPr>
        <p:spPr>
          <a:xfrm>
            <a:off x="270626" y="2648030"/>
            <a:ext cx="11014222" cy="707886"/>
          </a:xfrm>
          <a:prstGeom prst="rect">
            <a:avLst/>
          </a:prstGeom>
        </p:spPr>
        <p:txBody>
          <a:bodyPr wrap="square">
            <a:spAutoFit/>
          </a:bodyPr>
          <a:lstStyle/>
          <a:p>
            <a:r>
              <a:rPr lang="en-US" sz="2000" dirty="0">
                <a:solidFill>
                  <a:srgbClr val="333333"/>
                </a:solidFill>
                <a:latin typeface="Times New Roman" panose="02020603050405020304" pitchFamily="18" charset="0"/>
                <a:ea typeface="Times New Roman" panose="02020603050405020304" pitchFamily="18" charset="0"/>
              </a:rPr>
              <a:t>The methodology consists of </a:t>
            </a:r>
            <a:r>
              <a:rPr lang="en-US" sz="2000" b="1" dirty="0">
                <a:solidFill>
                  <a:srgbClr val="0070C0"/>
                </a:solidFill>
                <a:latin typeface="Times New Roman" panose="02020603050405020304" pitchFamily="18" charset="0"/>
                <a:ea typeface="Times New Roman" panose="02020603050405020304" pitchFamily="18" charset="0"/>
              </a:rPr>
              <a:t>using a set of equations through a raster image calculator in ArcGIS </a:t>
            </a:r>
            <a:r>
              <a:rPr lang="en-US" sz="2000" dirty="0">
                <a:solidFill>
                  <a:srgbClr val="333333"/>
                </a:solidFill>
                <a:latin typeface="Times New Roman" panose="02020603050405020304" pitchFamily="18" charset="0"/>
                <a:ea typeface="Times New Roman" panose="02020603050405020304" pitchFamily="18" charset="0"/>
              </a:rPr>
              <a:t>in order to estimate the LST</a:t>
            </a:r>
            <a:r>
              <a:rPr lang="en-US" sz="2000" dirty="0"/>
              <a:t> </a:t>
            </a:r>
          </a:p>
        </p:txBody>
      </p:sp>
      <p:sp>
        <p:nvSpPr>
          <p:cNvPr id="9" name="Rectangle 8">
            <a:extLst>
              <a:ext uri="{FF2B5EF4-FFF2-40B4-BE49-F238E27FC236}">
                <a16:creationId xmlns:a16="http://schemas.microsoft.com/office/drawing/2014/main" id="{C5D3849F-FEBE-CD45-A55C-DD36E27B1CE5}"/>
              </a:ext>
            </a:extLst>
          </p:cNvPr>
          <p:cNvSpPr/>
          <p:nvPr/>
        </p:nvSpPr>
        <p:spPr>
          <a:xfrm>
            <a:off x="270626" y="3383458"/>
            <a:ext cx="5854488" cy="400110"/>
          </a:xfrm>
          <a:prstGeom prst="rect">
            <a:avLst/>
          </a:prstGeom>
        </p:spPr>
        <p:txBody>
          <a:bodyPr wrap="none">
            <a:spAutoFit/>
          </a:bodyPr>
          <a:lstStyle/>
          <a:p>
            <a:r>
              <a:rPr lang="en-US" sz="2000" dirty="0">
                <a:solidFill>
                  <a:srgbClr val="333333"/>
                </a:solidFill>
                <a:latin typeface="Times New Roman" panose="02020603050405020304" pitchFamily="18" charset="0"/>
                <a:ea typeface="Times New Roman" panose="02020603050405020304" pitchFamily="18" charset="0"/>
                <a:cs typeface="Times New Roman" panose="02020603050405020304" pitchFamily="18" charset="0"/>
              </a:rPr>
              <a:t>The process can be synthesized as following (</a:t>
            </a:r>
            <a:r>
              <a:rPr lang="en-US" sz="2000" b="1" dirty="0">
                <a:latin typeface="Times New Roman" panose="02020603050405020304" pitchFamily="18" charset="0"/>
                <a:cs typeface="Times New Roman" panose="02020603050405020304" pitchFamily="18" charset="0"/>
              </a:rPr>
              <a:t>USGS):</a:t>
            </a:r>
            <a:r>
              <a:rPr lang="en-US" sz="2000" dirty="0">
                <a:latin typeface="Times New Roman" panose="02020603050405020304" pitchFamily="18" charset="0"/>
                <a:cs typeface="Times New Roman" panose="02020603050405020304" pitchFamily="18" charset="0"/>
              </a:rPr>
              <a:t> </a:t>
            </a:r>
            <a:r>
              <a:rPr lang="en-US" sz="2000" dirty="0">
                <a:solidFill>
                  <a:srgbClr val="333333"/>
                </a:solidFill>
                <a:latin typeface="Times New Roman" panose="02020603050405020304" pitchFamily="18" charset="0"/>
                <a:ea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p:txBody>
      </p:sp>
      <p:pic>
        <p:nvPicPr>
          <p:cNvPr id="10" name="Picture 9" descr="LST Landsat 8 Raster Calculator"/>
          <p:cNvPicPr/>
          <p:nvPr/>
        </p:nvPicPr>
        <p:blipFill>
          <a:blip r:embed="rId2">
            <a:extLst>
              <a:ext uri="{28A0092B-C50C-407E-A947-70E740481C1C}">
                <a14:useLocalDpi xmlns:a14="http://schemas.microsoft.com/office/drawing/2010/main" val="0"/>
              </a:ext>
            </a:extLst>
          </a:blip>
          <a:srcRect/>
          <a:stretch>
            <a:fillRect/>
          </a:stretch>
        </p:blipFill>
        <p:spPr bwMode="auto">
          <a:xfrm>
            <a:off x="2950507" y="3845838"/>
            <a:ext cx="6349214" cy="2688777"/>
          </a:xfrm>
          <a:prstGeom prst="rect">
            <a:avLst/>
          </a:prstGeom>
          <a:noFill/>
          <a:ln>
            <a:noFill/>
          </a:ln>
        </p:spPr>
      </p:pic>
    </p:spTree>
    <p:extLst>
      <p:ext uri="{BB962C8B-B14F-4D97-AF65-F5344CB8AC3E}">
        <p14:creationId xmlns:p14="http://schemas.microsoft.com/office/powerpoint/2010/main" val="2663297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508D805-785B-C740-AA7F-FBB32E421A09}"/>
              </a:ext>
            </a:extLst>
          </p:cNvPr>
          <p:cNvSpPr/>
          <p:nvPr/>
        </p:nvSpPr>
        <p:spPr>
          <a:xfrm>
            <a:off x="235538" y="1377679"/>
            <a:ext cx="8110538" cy="369332"/>
          </a:xfrm>
          <a:prstGeom prst="rect">
            <a:avLst/>
          </a:prstGeom>
        </p:spPr>
        <p:txBody>
          <a:bodyPr wrap="square">
            <a:spAutoFit/>
          </a:bodyPr>
          <a:lstStyle/>
          <a:p>
            <a:pPr fontAlgn="base">
              <a:spcBef>
                <a:spcPts val="1595"/>
              </a:spcBef>
              <a:spcAft>
                <a:spcPts val="600"/>
              </a:spcAft>
            </a:pPr>
            <a:r>
              <a:rPr lang="en-US" b="1" dirty="0">
                <a:solidFill>
                  <a:srgbClr val="111111"/>
                </a:solidFill>
                <a:latin typeface="Times New Roman" panose="02020603050405020304" pitchFamily="18" charset="0"/>
                <a:ea typeface="Times New Roman" panose="02020603050405020304" pitchFamily="18" charset="0"/>
              </a:rPr>
              <a:t>STEP 1: Calculation of TOA (Top of Atmospheric) spectral radiance</a:t>
            </a:r>
            <a:endParaRPr lang="en-US" sz="1600" dirty="0">
              <a:effectLst/>
              <a:latin typeface="Times New Roman" panose="02020603050405020304" pitchFamily="18" charset="0"/>
              <a:ea typeface="Times New Roman" panose="02020603050405020304" pitchFamily="18" charset="0"/>
            </a:endParaRPr>
          </a:p>
        </p:txBody>
      </p:sp>
      <p:sp>
        <p:nvSpPr>
          <p:cNvPr id="5" name="Rectangle 4">
            <a:extLst>
              <a:ext uri="{FF2B5EF4-FFF2-40B4-BE49-F238E27FC236}">
                <a16:creationId xmlns:a16="http://schemas.microsoft.com/office/drawing/2014/main" id="{0B7B2C10-2DAA-224E-B048-B18D25F81FCD}"/>
              </a:ext>
            </a:extLst>
          </p:cNvPr>
          <p:cNvSpPr/>
          <p:nvPr/>
        </p:nvSpPr>
        <p:spPr>
          <a:xfrm>
            <a:off x="235538" y="1008347"/>
            <a:ext cx="6113981" cy="369332"/>
          </a:xfrm>
          <a:prstGeom prst="rect">
            <a:avLst/>
          </a:prstGeom>
        </p:spPr>
        <p:txBody>
          <a:bodyPr wrap="none">
            <a:spAutoFit/>
          </a:bodyPr>
          <a:lstStyle/>
          <a:p>
            <a:pPr marL="285750" indent="-285750">
              <a:spcBef>
                <a:spcPts val="200"/>
              </a:spcBef>
              <a:buFont typeface="Wingdings" pitchFamily="2" charset="2"/>
              <a:buChar char="v"/>
            </a:pPr>
            <a:r>
              <a:rPr lang="en-US" b="1" dirty="0">
                <a:solidFill>
                  <a:schemeClr val="accent6">
                    <a:lumMod val="50000"/>
                  </a:schemeClr>
                </a:solidFill>
                <a:latin typeface="Times New Roman" panose="02020603050405020304" pitchFamily="18" charset="0"/>
                <a:ea typeface="Times New Roman" panose="02020603050405020304" pitchFamily="18" charset="0"/>
                <a:cs typeface="Times New Roman" panose="02020603050405020304" pitchFamily="18" charset="0"/>
              </a:rPr>
              <a:t>LAND SURFACE TEMPERATURE RETRIEVAL; LST </a:t>
            </a:r>
            <a:endParaRPr lang="en-US" b="1" dirty="0">
              <a:solidFill>
                <a:schemeClr val="accent6">
                  <a:lumMod val="50000"/>
                </a:schemeClr>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18D42757-5933-5844-9C48-DCBAEB5350BC}"/>
              </a:ext>
            </a:extLst>
          </p:cNvPr>
          <p:cNvSpPr/>
          <p:nvPr/>
        </p:nvSpPr>
        <p:spPr>
          <a:xfrm>
            <a:off x="235538" y="1819406"/>
            <a:ext cx="11239500" cy="1477328"/>
          </a:xfrm>
          <a:prstGeom prst="rect">
            <a:avLst/>
          </a:prstGeom>
        </p:spPr>
        <p:txBody>
          <a:bodyPr wrap="square">
            <a:spAutoFit/>
          </a:bodyPr>
          <a:lstStyle/>
          <a:p>
            <a:r>
              <a:rPr lang="en-US" b="1" dirty="0">
                <a:solidFill>
                  <a:srgbClr val="FF0000"/>
                </a:solidFill>
                <a:latin typeface="Times New Roman" panose="02020603050405020304" pitchFamily="18" charset="0"/>
                <a:cs typeface="Times New Roman" panose="02020603050405020304" pitchFamily="18" charset="0"/>
              </a:rPr>
              <a:t>                           TOA (L) = M</a:t>
            </a:r>
            <a:r>
              <a:rPr lang="en-US" b="1" baseline="-25000" dirty="0">
                <a:solidFill>
                  <a:srgbClr val="FF0000"/>
                </a:solidFill>
                <a:latin typeface="Times New Roman" panose="02020603050405020304" pitchFamily="18" charset="0"/>
                <a:cs typeface="Times New Roman" panose="02020603050405020304" pitchFamily="18" charset="0"/>
              </a:rPr>
              <a:t>L</a:t>
            </a:r>
            <a:r>
              <a:rPr lang="en-US" b="1" dirty="0">
                <a:solidFill>
                  <a:srgbClr val="FF0000"/>
                </a:solidFill>
                <a:latin typeface="Times New Roman" panose="02020603050405020304" pitchFamily="18" charset="0"/>
                <a:cs typeface="Times New Roman" panose="02020603050405020304" pitchFamily="18" charset="0"/>
              </a:rPr>
              <a:t> * </a:t>
            </a:r>
            <a:r>
              <a:rPr lang="en-US" b="1" dirty="0" err="1">
                <a:solidFill>
                  <a:srgbClr val="FF0000"/>
                </a:solidFill>
                <a:latin typeface="Times New Roman" panose="02020603050405020304" pitchFamily="18" charset="0"/>
                <a:cs typeface="Times New Roman" panose="02020603050405020304" pitchFamily="18" charset="0"/>
              </a:rPr>
              <a:t>Q</a:t>
            </a:r>
            <a:r>
              <a:rPr lang="en-US" b="1" baseline="-25000" dirty="0" err="1">
                <a:solidFill>
                  <a:srgbClr val="FF0000"/>
                </a:solidFill>
                <a:latin typeface="Times New Roman" panose="02020603050405020304" pitchFamily="18" charset="0"/>
                <a:cs typeface="Times New Roman" panose="02020603050405020304" pitchFamily="18" charset="0"/>
              </a:rPr>
              <a:t>cal</a:t>
            </a:r>
            <a:r>
              <a:rPr lang="en-US" b="1" dirty="0">
                <a:solidFill>
                  <a:srgbClr val="FF0000"/>
                </a:solidFill>
                <a:latin typeface="Times New Roman" panose="02020603050405020304" pitchFamily="18" charset="0"/>
                <a:cs typeface="Times New Roman" panose="02020603050405020304" pitchFamily="18" charset="0"/>
              </a:rPr>
              <a:t> + A</a:t>
            </a:r>
            <a:r>
              <a:rPr lang="en-US" b="1" baseline="-25000" dirty="0">
                <a:solidFill>
                  <a:srgbClr val="FF0000"/>
                </a:solidFill>
                <a:latin typeface="Times New Roman" panose="02020603050405020304" pitchFamily="18" charset="0"/>
                <a:cs typeface="Times New Roman" panose="02020603050405020304" pitchFamily="18" charset="0"/>
              </a:rPr>
              <a:t>L</a:t>
            </a:r>
            <a:endParaRPr lang="en-US" dirty="0">
              <a:solidFill>
                <a:srgbClr val="FF0000"/>
              </a:solidFill>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Where:</a:t>
            </a:r>
          </a:p>
          <a:p>
            <a:r>
              <a:rPr lang="en-US" dirty="0">
                <a:latin typeface="Times New Roman" panose="02020603050405020304" pitchFamily="18" charset="0"/>
                <a:cs typeface="Times New Roman" panose="02020603050405020304" pitchFamily="18" charset="0"/>
              </a:rPr>
              <a:t>M</a:t>
            </a:r>
            <a:r>
              <a:rPr lang="en-US" baseline="-25000" dirty="0">
                <a:latin typeface="Times New Roman" panose="02020603050405020304" pitchFamily="18" charset="0"/>
                <a:cs typeface="Times New Roman" panose="02020603050405020304" pitchFamily="18" charset="0"/>
              </a:rPr>
              <a:t>L</a:t>
            </a:r>
            <a:r>
              <a:rPr lang="en-US" dirty="0">
                <a:latin typeface="Times New Roman" panose="02020603050405020304" pitchFamily="18" charset="0"/>
                <a:cs typeface="Times New Roman" panose="02020603050405020304" pitchFamily="18" charset="0"/>
              </a:rPr>
              <a:t> = Band-specific multiplicative rescaling factor</a:t>
            </a:r>
          </a:p>
          <a:p>
            <a:r>
              <a:rPr lang="en-US" dirty="0" err="1">
                <a:latin typeface="Times New Roman" panose="02020603050405020304" pitchFamily="18" charset="0"/>
                <a:cs typeface="Times New Roman" panose="02020603050405020304" pitchFamily="18" charset="0"/>
              </a:rPr>
              <a:t>Q</a:t>
            </a:r>
            <a:r>
              <a:rPr lang="en-US" baseline="-25000" dirty="0" err="1">
                <a:latin typeface="Times New Roman" panose="02020603050405020304" pitchFamily="18" charset="0"/>
                <a:cs typeface="Times New Roman" panose="02020603050405020304" pitchFamily="18" charset="0"/>
              </a:rPr>
              <a:t>cal</a:t>
            </a:r>
            <a:r>
              <a:rPr lang="en-US" dirty="0">
                <a:latin typeface="Times New Roman" panose="02020603050405020304" pitchFamily="18" charset="0"/>
                <a:cs typeface="Times New Roman" panose="02020603050405020304" pitchFamily="18" charset="0"/>
              </a:rPr>
              <a:t> = corresponds to band 10/11 (for Landsat 8).</a:t>
            </a:r>
          </a:p>
          <a:p>
            <a:r>
              <a:rPr lang="en-US" dirty="0">
                <a:latin typeface="Times New Roman" panose="02020603050405020304" pitchFamily="18" charset="0"/>
                <a:cs typeface="Times New Roman" panose="02020603050405020304" pitchFamily="18" charset="0"/>
              </a:rPr>
              <a:t>A</a:t>
            </a:r>
            <a:r>
              <a:rPr lang="en-US" baseline="-25000" dirty="0">
                <a:latin typeface="Times New Roman" panose="02020603050405020304" pitchFamily="18" charset="0"/>
                <a:cs typeface="Times New Roman" panose="02020603050405020304" pitchFamily="18" charset="0"/>
              </a:rPr>
              <a:t>L</a:t>
            </a:r>
            <a:r>
              <a:rPr lang="en-US" dirty="0">
                <a:latin typeface="Times New Roman" panose="02020603050405020304" pitchFamily="18" charset="0"/>
                <a:cs typeface="Times New Roman" panose="02020603050405020304" pitchFamily="18" charset="0"/>
              </a:rPr>
              <a:t> = Band-specific additive rescaling factor</a:t>
            </a:r>
          </a:p>
        </p:txBody>
      </p:sp>
      <p:sp>
        <p:nvSpPr>
          <p:cNvPr id="11" name="Rectangle 10">
            <a:extLst>
              <a:ext uri="{FF2B5EF4-FFF2-40B4-BE49-F238E27FC236}">
                <a16:creationId xmlns:a16="http://schemas.microsoft.com/office/drawing/2014/main" id="{2B9B4656-FB47-EE4A-96C8-8374749F38EF}"/>
              </a:ext>
            </a:extLst>
          </p:cNvPr>
          <p:cNvSpPr/>
          <p:nvPr/>
        </p:nvSpPr>
        <p:spPr>
          <a:xfrm>
            <a:off x="235538" y="3382835"/>
            <a:ext cx="4566699" cy="369332"/>
          </a:xfrm>
          <a:prstGeom prst="rect">
            <a:avLst/>
          </a:prstGeom>
        </p:spPr>
        <p:txBody>
          <a:bodyPr wrap="none">
            <a:spAutoFit/>
          </a:bodyPr>
          <a:lstStyle/>
          <a:p>
            <a:pPr fontAlgn="base">
              <a:spcBef>
                <a:spcPts val="1595"/>
              </a:spcBef>
              <a:spcAft>
                <a:spcPts val="600"/>
              </a:spcAft>
            </a:pPr>
            <a:r>
              <a:rPr lang="en-US" b="1" dirty="0">
                <a:solidFill>
                  <a:srgbClr val="111111"/>
                </a:solidFill>
                <a:latin typeface="Times New Roman" panose="02020603050405020304" pitchFamily="18" charset="0"/>
                <a:ea typeface="Times New Roman" panose="02020603050405020304" pitchFamily="18" charset="0"/>
              </a:rPr>
              <a:t>STEP 2: Brightness Temperature conversion</a:t>
            </a:r>
            <a:endParaRPr lang="en-US" sz="1600" dirty="0">
              <a:effectLst/>
              <a:latin typeface="Times New Roman" panose="02020603050405020304" pitchFamily="18" charset="0"/>
              <a:ea typeface="Times New Roman" panose="02020603050405020304" pitchFamily="18" charset="0"/>
            </a:endParaRPr>
          </a:p>
        </p:txBody>
      </p:sp>
      <p:sp>
        <p:nvSpPr>
          <p:cNvPr id="12" name="Rectangle 11">
            <a:extLst>
              <a:ext uri="{FF2B5EF4-FFF2-40B4-BE49-F238E27FC236}">
                <a16:creationId xmlns:a16="http://schemas.microsoft.com/office/drawing/2014/main" id="{72A8F7D5-931D-904C-B032-130DCF094FA8}"/>
              </a:ext>
            </a:extLst>
          </p:cNvPr>
          <p:cNvSpPr/>
          <p:nvPr/>
        </p:nvSpPr>
        <p:spPr>
          <a:xfrm>
            <a:off x="235538" y="3939780"/>
            <a:ext cx="11110913" cy="1200329"/>
          </a:xfrm>
          <a:prstGeom prst="rect">
            <a:avLst/>
          </a:prstGeom>
        </p:spPr>
        <p:txBody>
          <a:bodyPr wrap="square">
            <a:spAutoFit/>
          </a:bodyPr>
          <a:lstStyle/>
          <a:p>
            <a:pPr marL="457200" marR="0" algn="ctr">
              <a:spcBef>
                <a:spcPts val="0"/>
              </a:spcBef>
              <a:spcAft>
                <a:spcPts val="0"/>
              </a:spcAft>
            </a:pPr>
            <a:r>
              <a:rPr lang="en-US"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solidFill>
                  <a:srgbClr val="333333"/>
                </a:solidFill>
                <a:latin typeface="Times New Roman" panose="02020603050405020304" pitchFamily="18" charset="0"/>
                <a:ea typeface="Times New Roman" panose="02020603050405020304" pitchFamily="18" charset="0"/>
              </a:rPr>
              <a:t>K</a:t>
            </a:r>
            <a:r>
              <a:rPr lang="en-US" sz="800" baseline="-25000" dirty="0">
                <a:solidFill>
                  <a:srgbClr val="333333"/>
                </a:solidFill>
                <a:latin typeface="Times New Roman" panose="02020603050405020304" pitchFamily="18" charset="0"/>
                <a:ea typeface="Times New Roman" panose="02020603050405020304" pitchFamily="18" charset="0"/>
              </a:rPr>
              <a:t>1</a:t>
            </a:r>
            <a:r>
              <a:rPr lang="en-US" dirty="0">
                <a:solidFill>
                  <a:srgbClr val="333333"/>
                </a:solidFill>
                <a:latin typeface="Times New Roman" panose="02020603050405020304" pitchFamily="18" charset="0"/>
                <a:ea typeface="Times New Roman" panose="02020603050405020304" pitchFamily="18" charset="0"/>
              </a:rPr>
              <a:t> = Band-specific thermal conversion constant from the metadata</a:t>
            </a:r>
            <a:endParaRPr lang="en-US" dirty="0">
              <a:latin typeface="Times New Roman" panose="02020603050405020304" pitchFamily="18" charset="0"/>
              <a:ea typeface="Times New Roman" panose="02020603050405020304" pitchFamily="18" charset="0"/>
            </a:endParaRPr>
          </a:p>
          <a:p>
            <a:r>
              <a:rPr lang="en-US" dirty="0">
                <a:solidFill>
                  <a:srgbClr val="333333"/>
                </a:solidFill>
                <a:latin typeface="Times New Roman" panose="02020603050405020304" pitchFamily="18" charset="0"/>
                <a:ea typeface="Times New Roman" panose="02020603050405020304" pitchFamily="18" charset="0"/>
              </a:rPr>
              <a:t>K</a:t>
            </a:r>
            <a:r>
              <a:rPr lang="en-US" sz="800" baseline="-25000" dirty="0">
                <a:solidFill>
                  <a:srgbClr val="333333"/>
                </a:solidFill>
                <a:latin typeface="Times New Roman" panose="02020603050405020304" pitchFamily="18" charset="0"/>
                <a:ea typeface="Times New Roman" panose="02020603050405020304" pitchFamily="18" charset="0"/>
              </a:rPr>
              <a:t>2</a:t>
            </a:r>
            <a:r>
              <a:rPr lang="en-US" dirty="0">
                <a:solidFill>
                  <a:srgbClr val="333333"/>
                </a:solidFill>
                <a:latin typeface="Times New Roman" panose="02020603050405020304" pitchFamily="18" charset="0"/>
                <a:ea typeface="Times New Roman" panose="02020603050405020304" pitchFamily="18" charset="0"/>
              </a:rPr>
              <a:t> = Band-specific thermal conversion constant from the metadata</a:t>
            </a:r>
            <a:endParaRPr lang="en-US" dirty="0">
              <a:latin typeface="Times New Roman" panose="02020603050405020304" pitchFamily="18" charset="0"/>
              <a:ea typeface="Times New Roman" panose="02020603050405020304" pitchFamily="18" charset="0"/>
            </a:endParaRPr>
          </a:p>
          <a:p>
            <a:r>
              <a:rPr lang="en-US" dirty="0">
                <a:solidFill>
                  <a:srgbClr val="333333"/>
                </a:solidFill>
                <a:latin typeface="Times New Roman" panose="02020603050405020304" pitchFamily="18" charset="0"/>
                <a:ea typeface="Times New Roman" panose="02020603050405020304" pitchFamily="18" charset="0"/>
              </a:rPr>
              <a:t>L = TOA</a:t>
            </a:r>
            <a:endParaRPr lang="en-US" dirty="0">
              <a:latin typeface="Times New Roman" panose="02020603050405020304" pitchFamily="18" charset="0"/>
              <a:ea typeface="Times New Roman" panose="02020603050405020304" pitchFamily="18" charset="0"/>
            </a:endParaRPr>
          </a:p>
        </p:txBody>
      </p:sp>
      <p:sp>
        <p:nvSpPr>
          <p:cNvPr id="13" name="Rectangle 12">
            <a:extLst>
              <a:ext uri="{FF2B5EF4-FFF2-40B4-BE49-F238E27FC236}">
                <a16:creationId xmlns:a16="http://schemas.microsoft.com/office/drawing/2014/main" id="{BB7C4EBA-DECA-9449-9141-E7D7D1F24AAA}"/>
              </a:ext>
            </a:extLst>
          </p:cNvPr>
          <p:cNvSpPr/>
          <p:nvPr/>
        </p:nvSpPr>
        <p:spPr>
          <a:xfrm>
            <a:off x="235538" y="5384559"/>
            <a:ext cx="2961067" cy="369332"/>
          </a:xfrm>
          <a:prstGeom prst="rect">
            <a:avLst/>
          </a:prstGeom>
        </p:spPr>
        <p:txBody>
          <a:bodyPr wrap="none">
            <a:spAutoFit/>
          </a:bodyPr>
          <a:lstStyle/>
          <a:p>
            <a:pPr fontAlgn="base">
              <a:spcBef>
                <a:spcPts val="1595"/>
              </a:spcBef>
              <a:spcAft>
                <a:spcPts val="600"/>
              </a:spcAft>
            </a:pPr>
            <a:r>
              <a:rPr lang="en-US" b="1" dirty="0">
                <a:solidFill>
                  <a:srgbClr val="111111"/>
                </a:solidFill>
                <a:latin typeface="Times New Roman" panose="02020603050405020304" pitchFamily="18" charset="0"/>
                <a:ea typeface="Times New Roman" panose="02020603050405020304" pitchFamily="18" charset="0"/>
                <a:cs typeface="Times New Roman" panose="02020603050405020304" pitchFamily="18" charset="0"/>
              </a:rPr>
              <a:t>STEP3: Calculate the NDVI</a:t>
            </a:r>
            <a:endParaRPr lang="en-US" sz="1600" b="1" i="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1938B297-74C8-0C47-BA20-F2443F933BBA}"/>
              </a:ext>
            </a:extLst>
          </p:cNvPr>
          <p:cNvSpPr/>
          <p:nvPr/>
        </p:nvSpPr>
        <p:spPr>
          <a:xfrm>
            <a:off x="1374667" y="5813675"/>
            <a:ext cx="4211410" cy="369332"/>
          </a:xfrm>
          <a:prstGeom prst="rect">
            <a:avLst/>
          </a:prstGeom>
        </p:spPr>
        <p:txBody>
          <a:bodyPr wrap="none">
            <a:spAutoFit/>
          </a:bodyPr>
          <a:lstStyle/>
          <a:p>
            <a:pPr algn="ctr"/>
            <a:r>
              <a:rPr lang="en-US" b="1" dirty="0">
                <a:solidFill>
                  <a:srgbClr val="333333"/>
                </a:solidFill>
                <a:latin typeface="Times New Roman" panose="02020603050405020304" pitchFamily="18" charset="0"/>
                <a:ea typeface="Times New Roman" panose="02020603050405020304" pitchFamily="18" charset="0"/>
              </a:rPr>
              <a:t>       </a:t>
            </a:r>
            <a:r>
              <a:rPr lang="en-US" b="1" dirty="0">
                <a:solidFill>
                  <a:srgbClr val="FF0000"/>
                </a:solidFill>
                <a:latin typeface="Times New Roman" panose="02020603050405020304" pitchFamily="18" charset="0"/>
                <a:ea typeface="Times New Roman" panose="02020603050405020304" pitchFamily="18" charset="0"/>
              </a:rPr>
              <a:t>NDVI = (NIR – RED) / (NIR + RED)</a:t>
            </a:r>
            <a:endParaRPr lang="en-US" dirty="0">
              <a:solidFill>
                <a:srgbClr val="FF0000"/>
              </a:solidFill>
              <a:latin typeface="Times New Roman" panose="02020603050405020304" pitchFamily="18" charset="0"/>
              <a:ea typeface="Times New Roman" panose="02020603050405020304" pitchFamily="18" charset="0"/>
            </a:endParaRPr>
          </a:p>
        </p:txBody>
      </p:sp>
      <p:sp>
        <p:nvSpPr>
          <p:cNvPr id="15" name="Rectangle 14">
            <a:extLst>
              <a:ext uri="{FF2B5EF4-FFF2-40B4-BE49-F238E27FC236}">
                <a16:creationId xmlns:a16="http://schemas.microsoft.com/office/drawing/2014/main" id="{245F1A32-FD37-3743-B71B-4183E51FE5E1}"/>
              </a:ext>
            </a:extLst>
          </p:cNvPr>
          <p:cNvSpPr/>
          <p:nvPr/>
        </p:nvSpPr>
        <p:spPr>
          <a:xfrm>
            <a:off x="2673873" y="66948"/>
            <a:ext cx="6986588" cy="7429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Times New Roman" panose="02020603050405020304" pitchFamily="18" charset="0"/>
                <a:cs typeface="Times New Roman" panose="02020603050405020304" pitchFamily="18" charset="0"/>
              </a:rPr>
              <a:t>MATERIALS AND METHODS</a:t>
            </a:r>
            <a:endParaRPr lang="en-US" sz="3200" dirty="0">
              <a:solidFill>
                <a:schemeClr val="tx1"/>
              </a:solidFill>
            </a:endParaRPr>
          </a:p>
        </p:txBody>
      </p:sp>
      <p:pic>
        <p:nvPicPr>
          <p:cNvPr id="2" name="Picture 1">
            <a:extLst>
              <a:ext uri="{FF2B5EF4-FFF2-40B4-BE49-F238E27FC236}">
                <a16:creationId xmlns:a16="http://schemas.microsoft.com/office/drawing/2014/main" id="{581FB6F4-0189-ED4C-938F-96C408D5029E}"/>
              </a:ext>
            </a:extLst>
          </p:cNvPr>
          <p:cNvPicPr>
            <a:picLocks noChangeAspect="1"/>
          </p:cNvPicPr>
          <p:nvPr/>
        </p:nvPicPr>
        <p:blipFill>
          <a:blip r:embed="rId2"/>
          <a:stretch>
            <a:fillRect/>
          </a:stretch>
        </p:blipFill>
        <p:spPr>
          <a:xfrm>
            <a:off x="5574902" y="1708309"/>
            <a:ext cx="5900136" cy="2527694"/>
          </a:xfrm>
          <a:prstGeom prst="rect">
            <a:avLst/>
          </a:prstGeom>
        </p:spPr>
      </p:pic>
      <p:sp>
        <p:nvSpPr>
          <p:cNvPr id="3" name="Rectangle 2">
            <a:extLst>
              <a:ext uri="{FF2B5EF4-FFF2-40B4-BE49-F238E27FC236}">
                <a16:creationId xmlns:a16="http://schemas.microsoft.com/office/drawing/2014/main" id="{21653E3F-CBCB-6740-9860-FFEED132D587}"/>
              </a:ext>
            </a:extLst>
          </p:cNvPr>
          <p:cNvSpPr/>
          <p:nvPr/>
        </p:nvSpPr>
        <p:spPr>
          <a:xfrm>
            <a:off x="1321127" y="3782340"/>
            <a:ext cx="4178387" cy="369332"/>
          </a:xfrm>
          <a:prstGeom prst="rect">
            <a:avLst/>
          </a:prstGeom>
        </p:spPr>
        <p:txBody>
          <a:bodyPr wrap="none">
            <a:spAutoFit/>
          </a:bodyPr>
          <a:lstStyle/>
          <a:p>
            <a:pPr marL="457200" marR="0" algn="ctr">
              <a:spcBef>
                <a:spcPts val="0"/>
              </a:spcBef>
              <a:spcAft>
                <a:spcPts val="0"/>
              </a:spcAft>
            </a:pPr>
            <a:r>
              <a:rPr lang="en-US"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BT = (K</a:t>
            </a:r>
            <a:r>
              <a:rPr lang="en-US" b="1" baseline="-25000"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2</a:t>
            </a:r>
            <a:r>
              <a:rPr lang="en-US"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 / (ln (K</a:t>
            </a:r>
            <a:r>
              <a:rPr lang="en-US" b="1" baseline="-25000"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1</a:t>
            </a:r>
            <a:r>
              <a:rPr lang="en-US"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 / L) + 1)) − 273.15</a:t>
            </a:r>
            <a:endParaRPr lang="en-US" dirty="0">
              <a:solidFill>
                <a:srgbClr val="FF0000"/>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238266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C278A13-501B-D748-8DB8-516B94D01DDF}"/>
              </a:ext>
            </a:extLst>
          </p:cNvPr>
          <p:cNvSpPr/>
          <p:nvPr/>
        </p:nvSpPr>
        <p:spPr>
          <a:xfrm>
            <a:off x="238660" y="1343565"/>
            <a:ext cx="5085751" cy="369332"/>
          </a:xfrm>
          <a:prstGeom prst="rect">
            <a:avLst/>
          </a:prstGeom>
        </p:spPr>
        <p:txBody>
          <a:bodyPr wrap="none">
            <a:spAutoFit/>
          </a:bodyPr>
          <a:lstStyle/>
          <a:p>
            <a:pPr fontAlgn="base"/>
            <a:r>
              <a:rPr lang="en-US" b="1" dirty="0">
                <a:solidFill>
                  <a:srgbClr val="111111"/>
                </a:solidFill>
                <a:latin typeface="Times New Roman" panose="02020603050405020304" pitchFamily="18" charset="0"/>
                <a:ea typeface="Times New Roman" panose="02020603050405020304" pitchFamily="18" charset="0"/>
                <a:cs typeface="Times New Roman" panose="02020603050405020304" pitchFamily="18" charset="0"/>
              </a:rPr>
              <a:t>STEP 4: Calculate the proportion of vegetation </a:t>
            </a:r>
            <a:r>
              <a:rPr lang="en-US" b="1" dirty="0" err="1">
                <a:solidFill>
                  <a:srgbClr val="111111"/>
                </a:solidFill>
                <a:latin typeface="Times New Roman" panose="02020603050405020304" pitchFamily="18" charset="0"/>
                <a:ea typeface="Times New Roman" panose="02020603050405020304" pitchFamily="18" charset="0"/>
                <a:cs typeface="Times New Roman" panose="02020603050405020304" pitchFamily="18" charset="0"/>
              </a:rPr>
              <a:t>P</a:t>
            </a:r>
            <a:r>
              <a:rPr lang="en-US" b="1" baseline="-25000" dirty="0" err="1">
                <a:solidFill>
                  <a:srgbClr val="111111"/>
                </a:solidFill>
                <a:latin typeface="Times New Roman" panose="02020603050405020304" pitchFamily="18" charset="0"/>
                <a:ea typeface="Times New Roman" panose="02020603050405020304" pitchFamily="18" charset="0"/>
                <a:cs typeface="Times New Roman" panose="02020603050405020304" pitchFamily="18" charset="0"/>
              </a:rPr>
              <a:t>v</a:t>
            </a:r>
            <a:endParaRPr lang="en-US" sz="1600" b="1" i="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AF7F3ACF-3B40-0141-96AF-F6BAC6E1DEFD}"/>
              </a:ext>
            </a:extLst>
          </p:cNvPr>
          <p:cNvSpPr/>
          <p:nvPr/>
        </p:nvSpPr>
        <p:spPr>
          <a:xfrm>
            <a:off x="238660" y="1855895"/>
            <a:ext cx="5665974" cy="369332"/>
          </a:xfrm>
          <a:prstGeom prst="rect">
            <a:avLst/>
          </a:prstGeom>
        </p:spPr>
        <p:txBody>
          <a:bodyPr wrap="none">
            <a:spAutoFit/>
          </a:bodyPr>
          <a:lstStyle/>
          <a:p>
            <a:pPr algn="ctr"/>
            <a:r>
              <a:rPr lang="en-US" b="1" dirty="0" err="1">
                <a:solidFill>
                  <a:srgbClr val="FF0000"/>
                </a:solidFill>
                <a:latin typeface="Times New Roman" panose="02020603050405020304" pitchFamily="18" charset="0"/>
                <a:ea typeface="Times New Roman" panose="02020603050405020304" pitchFamily="18" charset="0"/>
              </a:rPr>
              <a:t>P</a:t>
            </a:r>
            <a:r>
              <a:rPr lang="en-US" b="1" baseline="-25000" dirty="0" err="1">
                <a:solidFill>
                  <a:srgbClr val="FF0000"/>
                </a:solidFill>
                <a:latin typeface="Times New Roman" panose="02020603050405020304" pitchFamily="18" charset="0"/>
                <a:ea typeface="Times New Roman" panose="02020603050405020304" pitchFamily="18" charset="0"/>
              </a:rPr>
              <a:t>v</a:t>
            </a:r>
            <a:r>
              <a:rPr lang="en-US" b="1" dirty="0">
                <a:solidFill>
                  <a:srgbClr val="FF0000"/>
                </a:solidFill>
                <a:latin typeface="Times New Roman" panose="02020603050405020304" pitchFamily="18" charset="0"/>
                <a:ea typeface="Times New Roman" panose="02020603050405020304" pitchFamily="18" charset="0"/>
              </a:rPr>
              <a:t> = Square ((NDVI – </a:t>
            </a:r>
            <a:r>
              <a:rPr lang="en-US" b="1" dirty="0" err="1">
                <a:solidFill>
                  <a:srgbClr val="FF0000"/>
                </a:solidFill>
                <a:latin typeface="Times New Roman" panose="02020603050405020304" pitchFamily="18" charset="0"/>
                <a:ea typeface="Times New Roman" panose="02020603050405020304" pitchFamily="18" charset="0"/>
              </a:rPr>
              <a:t>NDVI</a:t>
            </a:r>
            <a:r>
              <a:rPr lang="en-US" b="1" baseline="-25000" dirty="0" err="1">
                <a:solidFill>
                  <a:srgbClr val="FF0000"/>
                </a:solidFill>
                <a:latin typeface="Times New Roman" panose="02020603050405020304" pitchFamily="18" charset="0"/>
                <a:ea typeface="Times New Roman" panose="02020603050405020304" pitchFamily="18" charset="0"/>
              </a:rPr>
              <a:t>min</a:t>
            </a:r>
            <a:r>
              <a:rPr lang="en-US" b="1" dirty="0">
                <a:solidFill>
                  <a:srgbClr val="FF0000"/>
                </a:solidFill>
                <a:latin typeface="Times New Roman" panose="02020603050405020304" pitchFamily="18" charset="0"/>
                <a:ea typeface="Times New Roman" panose="02020603050405020304" pitchFamily="18" charset="0"/>
              </a:rPr>
              <a:t>) / (</a:t>
            </a:r>
            <a:r>
              <a:rPr lang="en-US" b="1" dirty="0" err="1">
                <a:solidFill>
                  <a:srgbClr val="FF0000"/>
                </a:solidFill>
                <a:latin typeface="Times New Roman" panose="02020603050405020304" pitchFamily="18" charset="0"/>
                <a:ea typeface="Times New Roman" panose="02020603050405020304" pitchFamily="18" charset="0"/>
              </a:rPr>
              <a:t>NDVI</a:t>
            </a:r>
            <a:r>
              <a:rPr lang="en-US" b="1" baseline="-25000" dirty="0" err="1">
                <a:solidFill>
                  <a:srgbClr val="FF0000"/>
                </a:solidFill>
                <a:latin typeface="Times New Roman" panose="02020603050405020304" pitchFamily="18" charset="0"/>
                <a:ea typeface="Times New Roman" panose="02020603050405020304" pitchFamily="18" charset="0"/>
              </a:rPr>
              <a:t>max</a:t>
            </a:r>
            <a:r>
              <a:rPr lang="en-US" b="1" dirty="0">
                <a:solidFill>
                  <a:srgbClr val="FF0000"/>
                </a:solidFill>
                <a:latin typeface="Times New Roman" panose="02020603050405020304" pitchFamily="18" charset="0"/>
                <a:ea typeface="Times New Roman" panose="02020603050405020304" pitchFamily="18" charset="0"/>
              </a:rPr>
              <a:t> – </a:t>
            </a:r>
            <a:r>
              <a:rPr lang="en-US" b="1" dirty="0" err="1">
                <a:solidFill>
                  <a:srgbClr val="FF0000"/>
                </a:solidFill>
                <a:latin typeface="Times New Roman" panose="02020603050405020304" pitchFamily="18" charset="0"/>
                <a:ea typeface="Times New Roman" panose="02020603050405020304" pitchFamily="18" charset="0"/>
              </a:rPr>
              <a:t>NDVI</a:t>
            </a:r>
            <a:r>
              <a:rPr lang="en-US" b="1" baseline="-25000" dirty="0" err="1">
                <a:solidFill>
                  <a:srgbClr val="FF0000"/>
                </a:solidFill>
                <a:latin typeface="Times New Roman" panose="02020603050405020304" pitchFamily="18" charset="0"/>
                <a:ea typeface="Times New Roman" panose="02020603050405020304" pitchFamily="18" charset="0"/>
              </a:rPr>
              <a:t>min</a:t>
            </a:r>
            <a:r>
              <a:rPr lang="en-US" b="1" dirty="0">
                <a:solidFill>
                  <a:srgbClr val="FF0000"/>
                </a:solidFill>
                <a:latin typeface="Times New Roman" panose="02020603050405020304" pitchFamily="18" charset="0"/>
                <a:ea typeface="Times New Roman" panose="02020603050405020304" pitchFamily="18" charset="0"/>
              </a:rPr>
              <a:t>))</a:t>
            </a:r>
            <a:endParaRPr lang="en-US" dirty="0">
              <a:solidFill>
                <a:srgbClr val="FF0000"/>
              </a:solidFill>
              <a:latin typeface="Times New Roman" panose="02020603050405020304" pitchFamily="18" charset="0"/>
              <a:ea typeface="Times New Roman" panose="02020603050405020304" pitchFamily="18" charset="0"/>
            </a:endParaRPr>
          </a:p>
        </p:txBody>
      </p:sp>
      <p:sp>
        <p:nvSpPr>
          <p:cNvPr id="7" name="Rectangle 6">
            <a:extLst>
              <a:ext uri="{FF2B5EF4-FFF2-40B4-BE49-F238E27FC236}">
                <a16:creationId xmlns:a16="http://schemas.microsoft.com/office/drawing/2014/main" id="{8FC6D2AB-617B-1A4A-94DD-F427917F6AFB}"/>
              </a:ext>
            </a:extLst>
          </p:cNvPr>
          <p:cNvSpPr/>
          <p:nvPr/>
        </p:nvSpPr>
        <p:spPr>
          <a:xfrm>
            <a:off x="238660" y="2539433"/>
            <a:ext cx="4631461" cy="369332"/>
          </a:xfrm>
          <a:prstGeom prst="rect">
            <a:avLst/>
          </a:prstGeom>
        </p:spPr>
        <p:txBody>
          <a:bodyPr wrap="none">
            <a:spAutoFit/>
          </a:bodyPr>
          <a:lstStyle/>
          <a:p>
            <a:r>
              <a:rPr lang="en-US" b="1" dirty="0">
                <a:solidFill>
                  <a:srgbClr val="111111"/>
                </a:solidFill>
                <a:latin typeface="Times New Roman" panose="02020603050405020304" pitchFamily="18" charset="0"/>
                <a:ea typeface="Times New Roman" panose="02020603050405020304" pitchFamily="18" charset="0"/>
              </a:rPr>
              <a:t>STEP 5: Calculate </a:t>
            </a:r>
            <a:r>
              <a:rPr lang="en-US" b="1" dirty="0">
                <a:latin typeface="Times New Roman" panose="02020603050405020304" pitchFamily="18" charset="0"/>
                <a:ea typeface="Times New Roman" panose="02020603050405020304" pitchFamily="18" charset="0"/>
              </a:rPr>
              <a:t>Land Surface </a:t>
            </a:r>
            <a:r>
              <a:rPr lang="en-US" b="1" dirty="0">
                <a:solidFill>
                  <a:srgbClr val="111111"/>
                </a:solidFill>
                <a:latin typeface="Times New Roman" panose="02020603050405020304" pitchFamily="18" charset="0"/>
                <a:ea typeface="Times New Roman" panose="02020603050405020304" pitchFamily="18" charset="0"/>
              </a:rPr>
              <a:t>Emissivity </a:t>
            </a:r>
            <a:r>
              <a:rPr lang="en-US" b="1" dirty="0" err="1">
                <a:solidFill>
                  <a:srgbClr val="111111"/>
                </a:solidFill>
                <a:latin typeface="Times New Roman" panose="02020603050405020304" pitchFamily="18" charset="0"/>
                <a:ea typeface="Times New Roman" panose="02020603050405020304" pitchFamily="18" charset="0"/>
              </a:rPr>
              <a:t>ε</a:t>
            </a:r>
            <a:endParaRPr lang="en-US" sz="1600" dirty="0">
              <a:effectLst/>
              <a:latin typeface="Times New Roman" panose="02020603050405020304" pitchFamily="18" charset="0"/>
              <a:ea typeface="Times New Roman" panose="02020603050405020304" pitchFamily="18" charset="0"/>
            </a:endParaRPr>
          </a:p>
        </p:txBody>
      </p:sp>
      <p:sp>
        <p:nvSpPr>
          <p:cNvPr id="8" name="Rectangle 7">
            <a:extLst>
              <a:ext uri="{FF2B5EF4-FFF2-40B4-BE49-F238E27FC236}">
                <a16:creationId xmlns:a16="http://schemas.microsoft.com/office/drawing/2014/main" id="{B03A3268-9A6A-2740-8EF1-DDE7C1DEB437}"/>
              </a:ext>
            </a:extLst>
          </p:cNvPr>
          <p:cNvSpPr/>
          <p:nvPr/>
        </p:nvSpPr>
        <p:spPr>
          <a:xfrm>
            <a:off x="289026" y="3068113"/>
            <a:ext cx="2265364" cy="369332"/>
          </a:xfrm>
          <a:prstGeom prst="rect">
            <a:avLst/>
          </a:prstGeom>
        </p:spPr>
        <p:txBody>
          <a:bodyPr wrap="none">
            <a:spAutoFit/>
          </a:bodyPr>
          <a:lstStyle/>
          <a:p>
            <a:pPr algn="ctr"/>
            <a:r>
              <a:rPr lang="en-US" b="1" dirty="0" err="1">
                <a:solidFill>
                  <a:srgbClr val="FF0000"/>
                </a:solidFill>
                <a:latin typeface="Times New Roman" panose="02020603050405020304" pitchFamily="18" charset="0"/>
                <a:ea typeface="Times New Roman" panose="02020603050405020304" pitchFamily="18" charset="0"/>
              </a:rPr>
              <a:t>ε</a:t>
            </a:r>
            <a:r>
              <a:rPr lang="en-US" b="1" dirty="0">
                <a:solidFill>
                  <a:srgbClr val="FF0000"/>
                </a:solidFill>
                <a:latin typeface="Times New Roman" panose="02020603050405020304" pitchFamily="18" charset="0"/>
                <a:ea typeface="Times New Roman" panose="02020603050405020304" pitchFamily="18" charset="0"/>
              </a:rPr>
              <a:t> = 0.004 * </a:t>
            </a:r>
            <a:r>
              <a:rPr lang="en-US" b="1" dirty="0" err="1">
                <a:solidFill>
                  <a:srgbClr val="FF0000"/>
                </a:solidFill>
                <a:latin typeface="Times New Roman" panose="02020603050405020304" pitchFamily="18" charset="0"/>
                <a:ea typeface="Times New Roman" panose="02020603050405020304" pitchFamily="18" charset="0"/>
              </a:rPr>
              <a:t>P</a:t>
            </a:r>
            <a:r>
              <a:rPr lang="en-US" b="1" baseline="-25000" dirty="0" err="1">
                <a:solidFill>
                  <a:srgbClr val="FF0000"/>
                </a:solidFill>
                <a:latin typeface="Times New Roman" panose="02020603050405020304" pitchFamily="18" charset="0"/>
                <a:ea typeface="Times New Roman" panose="02020603050405020304" pitchFamily="18" charset="0"/>
              </a:rPr>
              <a:t>v</a:t>
            </a:r>
            <a:r>
              <a:rPr lang="en-US" b="1" dirty="0">
                <a:solidFill>
                  <a:srgbClr val="FF0000"/>
                </a:solidFill>
                <a:latin typeface="Times New Roman" panose="02020603050405020304" pitchFamily="18" charset="0"/>
                <a:ea typeface="Times New Roman" panose="02020603050405020304" pitchFamily="18" charset="0"/>
              </a:rPr>
              <a:t> + 0.986</a:t>
            </a:r>
            <a:endParaRPr lang="en-US" dirty="0">
              <a:solidFill>
                <a:srgbClr val="FF0000"/>
              </a:solidFill>
              <a:latin typeface="Times New Roman" panose="02020603050405020304" pitchFamily="18" charset="0"/>
              <a:ea typeface="Times New Roman" panose="02020603050405020304" pitchFamily="18" charset="0"/>
            </a:endParaRPr>
          </a:p>
        </p:txBody>
      </p:sp>
      <p:sp>
        <p:nvSpPr>
          <p:cNvPr id="9" name="Rectangle 8">
            <a:extLst>
              <a:ext uri="{FF2B5EF4-FFF2-40B4-BE49-F238E27FC236}">
                <a16:creationId xmlns:a16="http://schemas.microsoft.com/office/drawing/2014/main" id="{8CA8D347-2FE2-D344-B992-540E29848FD7}"/>
              </a:ext>
            </a:extLst>
          </p:cNvPr>
          <p:cNvSpPr/>
          <p:nvPr/>
        </p:nvSpPr>
        <p:spPr>
          <a:xfrm>
            <a:off x="238660" y="3735301"/>
            <a:ext cx="5145383" cy="369332"/>
          </a:xfrm>
          <a:prstGeom prst="rect">
            <a:avLst/>
          </a:prstGeom>
        </p:spPr>
        <p:txBody>
          <a:bodyPr wrap="none">
            <a:spAutoFit/>
          </a:bodyPr>
          <a:lstStyle/>
          <a:p>
            <a:r>
              <a:rPr lang="en-US" b="1" dirty="0">
                <a:latin typeface="Times New Roman" panose="02020603050405020304" pitchFamily="18" charset="0"/>
                <a:ea typeface="Times New Roman" panose="02020603050405020304" pitchFamily="18" charset="0"/>
              </a:rPr>
              <a:t>STEP 6: </a:t>
            </a:r>
            <a:r>
              <a:rPr lang="en-US" b="1" dirty="0">
                <a:solidFill>
                  <a:srgbClr val="111111"/>
                </a:solidFill>
                <a:latin typeface="Times New Roman" panose="02020603050405020304" pitchFamily="18" charset="0"/>
                <a:ea typeface="Times New Roman" panose="02020603050405020304" pitchFamily="18" charset="0"/>
              </a:rPr>
              <a:t>Calculate the Land Surface Temperature</a:t>
            </a:r>
            <a:r>
              <a:rPr lang="en-US" dirty="0"/>
              <a:t> </a:t>
            </a:r>
          </a:p>
        </p:txBody>
      </p:sp>
      <p:sp>
        <p:nvSpPr>
          <p:cNvPr id="11" name="Rectangle 10">
            <a:extLst>
              <a:ext uri="{FF2B5EF4-FFF2-40B4-BE49-F238E27FC236}">
                <a16:creationId xmlns:a16="http://schemas.microsoft.com/office/drawing/2014/main" id="{1E61945B-AFCF-3E47-94CE-476BAFE1C8CE}"/>
              </a:ext>
            </a:extLst>
          </p:cNvPr>
          <p:cNvSpPr/>
          <p:nvPr/>
        </p:nvSpPr>
        <p:spPr>
          <a:xfrm>
            <a:off x="357188" y="4251632"/>
            <a:ext cx="10286999" cy="2031325"/>
          </a:xfrm>
          <a:prstGeom prst="rect">
            <a:avLst/>
          </a:prstGeom>
        </p:spPr>
        <p:txBody>
          <a:bodyPr wrap="square">
            <a:spAutoFit/>
          </a:bodyPr>
          <a:lstStyle/>
          <a:p>
            <a:r>
              <a:rPr lang="en-US"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𝑇𝑠 </a:t>
            </a:r>
            <a:r>
              <a:rPr lang="en-US" b="1" dirty="0">
                <a:solidFill>
                  <a:srgbClr val="FF0000"/>
                </a:solidFill>
                <a:latin typeface="Times New Roman" panose="02020603050405020304" pitchFamily="18" charset="0"/>
                <a:ea typeface="Times New Roman" panose="02020603050405020304" pitchFamily="18" charset="0"/>
              </a:rPr>
              <a:t>= (BT / (1 + (</a:t>
            </a:r>
            <a:r>
              <a:rPr lang="en-US" b="1" dirty="0" err="1">
                <a:solidFill>
                  <a:srgbClr val="FF0000"/>
                </a:solidFill>
                <a:latin typeface="Times New Roman" panose="02020603050405020304" pitchFamily="18" charset="0"/>
                <a:ea typeface="Times New Roman" panose="02020603050405020304" pitchFamily="18" charset="0"/>
              </a:rPr>
              <a:t>λ</a:t>
            </a:r>
            <a:r>
              <a:rPr lang="en-US" b="1" dirty="0">
                <a:solidFill>
                  <a:srgbClr val="FF0000"/>
                </a:solidFill>
                <a:latin typeface="Times New Roman" panose="02020603050405020304" pitchFamily="18" charset="0"/>
                <a:ea typeface="Times New Roman" panose="02020603050405020304" pitchFamily="18" charset="0"/>
              </a:rPr>
              <a:t>* BT / 1.4388) * Ln(</a:t>
            </a:r>
            <a:r>
              <a:rPr lang="en-US" b="1" dirty="0" err="1">
                <a:solidFill>
                  <a:srgbClr val="FF0000"/>
                </a:solidFill>
                <a:latin typeface="Times New Roman" panose="02020603050405020304" pitchFamily="18" charset="0"/>
                <a:ea typeface="Times New Roman" panose="02020603050405020304" pitchFamily="18" charset="0"/>
              </a:rPr>
              <a:t>ε</a:t>
            </a:r>
            <a:r>
              <a:rPr lang="en-US" b="1" dirty="0">
                <a:solidFill>
                  <a:srgbClr val="FF0000"/>
                </a:solidFill>
                <a:latin typeface="Times New Roman" panose="02020603050405020304" pitchFamily="18" charset="0"/>
                <a:ea typeface="Times New Roman" panose="02020603050405020304" pitchFamily="18" charset="0"/>
              </a:rPr>
              <a:t>)))</a:t>
            </a:r>
            <a:endParaRPr lang="en-US" dirty="0">
              <a:solidFill>
                <a:srgbClr val="FF0000"/>
              </a:solidFill>
              <a:latin typeface="Times New Roman" panose="02020603050405020304" pitchFamily="18" charset="0"/>
              <a:ea typeface="Times New Roman" panose="02020603050405020304" pitchFamily="18" charset="0"/>
            </a:endParaRPr>
          </a:p>
          <a:p>
            <a:r>
              <a:rPr lang="en-US" b="1" dirty="0">
                <a:latin typeface="Times New Roman" panose="02020603050405020304" pitchFamily="18" charset="0"/>
                <a:ea typeface="Times New Roman" panose="02020603050405020304" pitchFamily="18" charset="0"/>
              </a:rPr>
              <a:t> </a:t>
            </a:r>
            <a:endParaRPr lang="en-US" dirty="0">
              <a:latin typeface="Times New Roman" panose="02020603050405020304" pitchFamily="18" charset="0"/>
              <a:ea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Where, </a:t>
            </a:r>
          </a:p>
          <a:p>
            <a:r>
              <a:rPr lang="en-US" b="1" dirty="0">
                <a:latin typeface="Times New Roman" panose="02020603050405020304" pitchFamily="18" charset="0"/>
                <a:ea typeface="Times New Roman" panose="02020603050405020304" pitchFamily="18" charset="0"/>
                <a:cs typeface="Times New Roman" panose="02020603050405020304" pitchFamily="18" charset="0"/>
              </a:rPr>
              <a:t>𝑇𝑠</a:t>
            </a:r>
            <a:r>
              <a:rPr lang="en-US" dirty="0">
                <a:latin typeface="Times New Roman" panose="02020603050405020304" pitchFamily="18" charset="0"/>
                <a:ea typeface="Times New Roman" panose="02020603050405020304" pitchFamily="18" charset="0"/>
                <a:cs typeface="Times New Roman" panose="02020603050405020304" pitchFamily="18" charset="0"/>
              </a:rPr>
              <a:t> is the LST in Celsius (∘ C );</a:t>
            </a:r>
          </a:p>
          <a:p>
            <a:r>
              <a:rPr lang="en-US" b="1" dirty="0">
                <a:latin typeface="Times New Roman" panose="02020603050405020304" pitchFamily="18" charset="0"/>
                <a:ea typeface="Times New Roman" panose="02020603050405020304" pitchFamily="18" charset="0"/>
                <a:cs typeface="Times New Roman" panose="02020603050405020304" pitchFamily="18" charset="0"/>
              </a:rPr>
              <a:t>BT</a:t>
            </a:r>
            <a:r>
              <a:rPr lang="en-US" dirty="0">
                <a:latin typeface="Times New Roman" panose="02020603050405020304" pitchFamily="18" charset="0"/>
                <a:ea typeface="Times New Roman" panose="02020603050405020304" pitchFamily="18" charset="0"/>
                <a:cs typeface="Times New Roman" panose="02020603050405020304" pitchFamily="18" charset="0"/>
              </a:rPr>
              <a:t> is at-sensor BT ( ∘ C);</a:t>
            </a:r>
          </a:p>
          <a:p>
            <a:r>
              <a:rPr lang="en-US" b="1" dirty="0">
                <a:latin typeface="Times New Roman" panose="02020603050405020304" pitchFamily="18" charset="0"/>
                <a:ea typeface="Times New Roman" panose="02020603050405020304" pitchFamily="18" charset="0"/>
                <a:cs typeface="Times New Roman" panose="02020603050405020304" pitchFamily="18" charset="0"/>
              </a:rPr>
              <a:t>𝜆</a:t>
            </a:r>
            <a:r>
              <a:rPr lang="en-US" dirty="0">
                <a:latin typeface="Times New Roman" panose="02020603050405020304" pitchFamily="18" charset="0"/>
                <a:ea typeface="Times New Roman" panose="02020603050405020304" pitchFamily="18" charset="0"/>
                <a:cs typeface="Times New Roman" panose="02020603050405020304" pitchFamily="18" charset="0"/>
              </a:rPr>
              <a:t> is the wavelength of emitted radiance; </a:t>
            </a:r>
          </a:p>
          <a:p>
            <a:r>
              <a:rPr lang="en-US" b="1" dirty="0">
                <a:latin typeface="Times New Roman" panose="02020603050405020304" pitchFamily="18" charset="0"/>
                <a:ea typeface="Times New Roman" panose="02020603050405020304" pitchFamily="18" charset="0"/>
                <a:cs typeface="Times New Roman" panose="02020603050405020304" pitchFamily="18" charset="0"/>
              </a:rPr>
              <a:t>𝜀</a:t>
            </a:r>
            <a:r>
              <a:rPr lang="en-US" dirty="0">
                <a:latin typeface="Times New Roman" panose="02020603050405020304" pitchFamily="18" charset="0"/>
                <a:ea typeface="Times New Roman" panose="02020603050405020304" pitchFamily="18" charset="0"/>
                <a:cs typeface="Times New Roman" panose="02020603050405020304" pitchFamily="18" charset="0"/>
              </a:rPr>
              <a:t> is the emissivity.</a:t>
            </a:r>
          </a:p>
        </p:txBody>
      </p:sp>
      <p:sp>
        <p:nvSpPr>
          <p:cNvPr id="12" name="Rectangle 11">
            <a:extLst>
              <a:ext uri="{FF2B5EF4-FFF2-40B4-BE49-F238E27FC236}">
                <a16:creationId xmlns:a16="http://schemas.microsoft.com/office/drawing/2014/main" id="{CAEC86D8-633E-6747-BFDE-8C3C18EA4AF4}"/>
              </a:ext>
            </a:extLst>
          </p:cNvPr>
          <p:cNvSpPr/>
          <p:nvPr/>
        </p:nvSpPr>
        <p:spPr>
          <a:xfrm>
            <a:off x="2781535" y="47681"/>
            <a:ext cx="6986588" cy="726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Times New Roman" panose="02020603050405020304" pitchFamily="18" charset="0"/>
                <a:cs typeface="Times New Roman" panose="02020603050405020304" pitchFamily="18" charset="0"/>
              </a:rPr>
              <a:t>MATERIALS AND METHODS</a:t>
            </a:r>
            <a:endParaRPr lang="en-US" sz="3200" dirty="0">
              <a:solidFill>
                <a:schemeClr val="tx1"/>
              </a:solidFill>
            </a:endParaRPr>
          </a:p>
        </p:txBody>
      </p:sp>
      <p:pic>
        <p:nvPicPr>
          <p:cNvPr id="2" name="Picture 1">
            <a:extLst>
              <a:ext uri="{FF2B5EF4-FFF2-40B4-BE49-F238E27FC236}">
                <a16:creationId xmlns:a16="http://schemas.microsoft.com/office/drawing/2014/main" id="{847E583E-27B3-E844-8BFA-A13D994149D8}"/>
              </a:ext>
            </a:extLst>
          </p:cNvPr>
          <p:cNvPicPr>
            <a:picLocks noChangeAspect="1"/>
          </p:cNvPicPr>
          <p:nvPr/>
        </p:nvPicPr>
        <p:blipFill>
          <a:blip r:embed="rId2"/>
          <a:stretch>
            <a:fillRect/>
          </a:stretch>
        </p:blipFill>
        <p:spPr>
          <a:xfrm>
            <a:off x="5324411" y="3437445"/>
            <a:ext cx="6640062" cy="2848895"/>
          </a:xfrm>
          <a:prstGeom prst="rect">
            <a:avLst/>
          </a:prstGeom>
        </p:spPr>
      </p:pic>
    </p:spTree>
    <p:extLst>
      <p:ext uri="{BB962C8B-B14F-4D97-AF65-F5344CB8AC3E}">
        <p14:creationId xmlns:p14="http://schemas.microsoft.com/office/powerpoint/2010/main" val="26488917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E28BDF-91A9-B442-9E37-65337AB629CB}"/>
              </a:ext>
            </a:extLst>
          </p:cNvPr>
          <p:cNvSpPr/>
          <p:nvPr/>
        </p:nvSpPr>
        <p:spPr>
          <a:xfrm>
            <a:off x="418080" y="968376"/>
            <a:ext cx="5671681" cy="369332"/>
          </a:xfrm>
          <a:prstGeom prst="rect">
            <a:avLst/>
          </a:prstGeom>
        </p:spPr>
        <p:txBody>
          <a:bodyPr wrap="none">
            <a:spAutoFit/>
          </a:bodyPr>
          <a:lstStyle/>
          <a:p>
            <a:pPr algn="just">
              <a:spcBef>
                <a:spcPts val="200"/>
              </a:spcBef>
            </a:pPr>
            <a:r>
              <a:rPr lang="en-US"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1.TEMPORAL AND SPATIAL VARIATION OF LST </a:t>
            </a:r>
            <a:endParaRPr lang="en-US" b="1" dirty="0">
              <a:solidFill>
                <a:srgbClr val="FF0000"/>
              </a:solidFill>
              <a:latin typeface="Calibri Light" panose="020F0302020204030204" pitchFamily="34" charset="0"/>
              <a:ea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0071672-738E-D740-A008-7C8067D61910}"/>
              </a:ext>
            </a:extLst>
          </p:cNvPr>
          <p:cNvPicPr/>
          <p:nvPr/>
        </p:nvPicPr>
        <p:blipFill>
          <a:blip r:embed="rId2">
            <a:extLst>
              <a:ext uri="{28A0092B-C50C-407E-A947-70E740481C1C}">
                <a14:useLocalDpi xmlns:a14="http://schemas.microsoft.com/office/drawing/2010/main" val="0"/>
              </a:ext>
            </a:extLst>
          </a:blip>
          <a:stretch>
            <a:fillRect/>
          </a:stretch>
        </p:blipFill>
        <p:spPr>
          <a:xfrm>
            <a:off x="1832542" y="1337708"/>
            <a:ext cx="4057423" cy="5242441"/>
          </a:xfrm>
          <a:prstGeom prst="rect">
            <a:avLst/>
          </a:prstGeom>
        </p:spPr>
      </p:pic>
      <p:pic>
        <p:nvPicPr>
          <p:cNvPr id="6" name="Picture 5">
            <a:extLst>
              <a:ext uri="{FF2B5EF4-FFF2-40B4-BE49-F238E27FC236}">
                <a16:creationId xmlns:a16="http://schemas.microsoft.com/office/drawing/2014/main" id="{617B8F40-EC72-7049-BABD-98D840EC2E9F}"/>
              </a:ext>
            </a:extLst>
          </p:cNvPr>
          <p:cNvPicPr/>
          <p:nvPr/>
        </p:nvPicPr>
        <p:blipFill>
          <a:blip r:embed="rId3">
            <a:extLst>
              <a:ext uri="{28A0092B-C50C-407E-A947-70E740481C1C}">
                <a14:useLocalDpi xmlns:a14="http://schemas.microsoft.com/office/drawing/2010/main" val="0"/>
              </a:ext>
            </a:extLst>
          </a:blip>
          <a:stretch>
            <a:fillRect/>
          </a:stretch>
        </p:blipFill>
        <p:spPr>
          <a:xfrm>
            <a:off x="6289558" y="1337709"/>
            <a:ext cx="4145643" cy="5242440"/>
          </a:xfrm>
          <a:prstGeom prst="rect">
            <a:avLst/>
          </a:prstGeom>
        </p:spPr>
      </p:pic>
      <p:sp>
        <p:nvSpPr>
          <p:cNvPr id="7" name="Rectangle 6">
            <a:extLst>
              <a:ext uri="{FF2B5EF4-FFF2-40B4-BE49-F238E27FC236}">
                <a16:creationId xmlns:a16="http://schemas.microsoft.com/office/drawing/2014/main" id="{15C02B2E-FDAC-9B44-85FF-439CAABB2F54}"/>
              </a:ext>
            </a:extLst>
          </p:cNvPr>
          <p:cNvSpPr/>
          <p:nvPr/>
        </p:nvSpPr>
        <p:spPr>
          <a:xfrm>
            <a:off x="2596467" y="97910"/>
            <a:ext cx="721660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RESULTS AND INTERPRETATIONS</a:t>
            </a:r>
            <a:endParaRPr lang="en-US" sz="3200" dirty="0">
              <a:solidFill>
                <a:schemeClr val="tx1"/>
              </a:solidFill>
            </a:endParaRPr>
          </a:p>
        </p:txBody>
      </p:sp>
      <p:sp>
        <p:nvSpPr>
          <p:cNvPr id="2" name="Rectangle 1">
            <a:extLst>
              <a:ext uri="{FF2B5EF4-FFF2-40B4-BE49-F238E27FC236}">
                <a16:creationId xmlns:a16="http://schemas.microsoft.com/office/drawing/2014/main" id="{8D0E7584-08EF-BE4A-B626-3D2FB830622E}"/>
              </a:ext>
            </a:extLst>
          </p:cNvPr>
          <p:cNvSpPr/>
          <p:nvPr/>
        </p:nvSpPr>
        <p:spPr>
          <a:xfrm>
            <a:off x="193557" y="3358763"/>
            <a:ext cx="1638985" cy="1477328"/>
          </a:xfrm>
          <a:prstGeom prst="rect">
            <a:avLst/>
          </a:prstGeom>
        </p:spPr>
        <p:txBody>
          <a:bodyPr wrap="square">
            <a:spAutoFit/>
          </a:bodyPr>
          <a:lstStyle/>
          <a:p>
            <a:pPr algn="ctr"/>
            <a:r>
              <a:rPr lang="en-US" b="1" dirty="0">
                <a:latin typeface="Times New Roman" panose="02020603050405020304" pitchFamily="18" charset="0"/>
                <a:ea typeface="Times New Roman" panose="02020603050405020304" pitchFamily="18" charset="0"/>
                <a:cs typeface="Times New Roman" panose="02020603050405020304" pitchFamily="18" charset="0"/>
              </a:rPr>
              <a:t>AVERAGE</a:t>
            </a:r>
          </a:p>
          <a:p>
            <a:pPr algn="ctr"/>
            <a:r>
              <a:rPr lang="en-US" b="1" dirty="0">
                <a:latin typeface="Times New Roman" panose="02020603050405020304" pitchFamily="18" charset="0"/>
                <a:ea typeface="Times New Roman" panose="02020603050405020304" pitchFamily="18" charset="0"/>
                <a:cs typeface="Times New Roman" panose="02020603050405020304" pitchFamily="18" charset="0"/>
              </a:rPr>
              <a:t>LST </a:t>
            </a:r>
          </a:p>
          <a:p>
            <a:pPr algn="ctr"/>
            <a:r>
              <a:rPr lang="en-US" b="1" dirty="0">
                <a:latin typeface="Times New Roman" panose="02020603050405020304" pitchFamily="18" charset="0"/>
                <a:ea typeface="Times New Roman" panose="02020603050405020304" pitchFamily="18" charset="0"/>
                <a:cs typeface="Times New Roman" panose="02020603050405020304" pitchFamily="18" charset="0"/>
              </a:rPr>
              <a:t>27.8</a:t>
            </a:r>
            <a:r>
              <a:rPr lang="en-US" b="1" dirty="0">
                <a:latin typeface="Times New Roman" panose="02020603050405020304" pitchFamily="18" charset="0"/>
                <a:cs typeface="Times New Roman" panose="02020603050405020304" pitchFamily="18" charset="0"/>
              </a:rPr>
              <a:t> </a:t>
            </a:r>
            <a:r>
              <a:rPr lang="en-US" b="1" dirty="0">
                <a:solidFill>
                  <a:srgbClr val="545454"/>
                </a:solidFill>
                <a:latin typeface="Times New Roman" panose="02020603050405020304" pitchFamily="18" charset="0"/>
                <a:ea typeface="Times New Roman" panose="02020603050405020304" pitchFamily="18" charset="0"/>
                <a:cs typeface="Times New Roman" panose="02020603050405020304" pitchFamily="18" charset="0"/>
              </a:rPr>
              <a:t>°C</a:t>
            </a:r>
            <a:endParaRPr lang="en-US" b="1"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ea typeface="Times New Roman" panose="02020603050405020304" pitchFamily="18" charset="0"/>
            </a:endParaRPr>
          </a:p>
          <a:p>
            <a:r>
              <a:rPr lang="en-US" dirty="0">
                <a:latin typeface="Times New Roman" panose="02020603050405020304" pitchFamily="18" charset="0"/>
                <a:ea typeface="Times New Roman" panose="02020603050405020304" pitchFamily="18" charset="0"/>
              </a:rPr>
              <a:t>    </a:t>
            </a:r>
            <a:endParaRPr lang="en-US" dirty="0"/>
          </a:p>
        </p:txBody>
      </p:sp>
      <p:sp>
        <p:nvSpPr>
          <p:cNvPr id="3" name="Rectangle 2">
            <a:extLst>
              <a:ext uri="{FF2B5EF4-FFF2-40B4-BE49-F238E27FC236}">
                <a16:creationId xmlns:a16="http://schemas.microsoft.com/office/drawing/2014/main" id="{61B7B768-E3FF-2347-B134-884FA1BAAA2C}"/>
              </a:ext>
            </a:extLst>
          </p:cNvPr>
          <p:cNvSpPr/>
          <p:nvPr/>
        </p:nvSpPr>
        <p:spPr>
          <a:xfrm>
            <a:off x="10225824" y="3358763"/>
            <a:ext cx="1455313" cy="923330"/>
          </a:xfrm>
          <a:prstGeom prst="rect">
            <a:avLst/>
          </a:prstGeom>
        </p:spPr>
        <p:txBody>
          <a:bodyPr wrap="square">
            <a:spAutoFit/>
          </a:bodyPr>
          <a:lstStyle/>
          <a:p>
            <a:pPr algn="ctr"/>
            <a:r>
              <a:rPr lang="en-US" b="1" dirty="0">
                <a:latin typeface="Times New Roman" panose="02020603050405020304" pitchFamily="18" charset="0"/>
                <a:ea typeface="Times New Roman" panose="02020603050405020304" pitchFamily="18" charset="0"/>
                <a:cs typeface="Times New Roman" panose="02020603050405020304" pitchFamily="18" charset="0"/>
              </a:rPr>
              <a:t>AVERAGE</a:t>
            </a:r>
          </a:p>
          <a:p>
            <a:pPr algn="ctr"/>
            <a:r>
              <a:rPr lang="en-US" b="1" dirty="0">
                <a:latin typeface="Times New Roman" panose="02020603050405020304" pitchFamily="18" charset="0"/>
                <a:ea typeface="Times New Roman" panose="02020603050405020304" pitchFamily="18" charset="0"/>
                <a:cs typeface="Times New Roman" panose="02020603050405020304" pitchFamily="18" charset="0"/>
              </a:rPr>
              <a:t>LST </a:t>
            </a:r>
          </a:p>
          <a:p>
            <a:pPr algn="ctr"/>
            <a:r>
              <a:rPr lang="en-US" b="1" dirty="0">
                <a:latin typeface="Times New Roman" panose="02020603050405020304" pitchFamily="18" charset="0"/>
                <a:ea typeface="Times New Roman" panose="02020603050405020304" pitchFamily="18" charset="0"/>
                <a:cs typeface="Times New Roman" panose="02020603050405020304" pitchFamily="18" charset="0"/>
              </a:rPr>
              <a:t>  28.6</a:t>
            </a:r>
            <a:r>
              <a:rPr lang="en-US" b="1" dirty="0">
                <a:latin typeface="Times New Roman" panose="02020603050405020304" pitchFamily="18" charset="0"/>
                <a:cs typeface="Times New Roman" panose="02020603050405020304" pitchFamily="18" charset="0"/>
              </a:rPr>
              <a:t> </a:t>
            </a:r>
            <a:r>
              <a:rPr lang="en-US" b="1" dirty="0">
                <a:solidFill>
                  <a:srgbClr val="545454"/>
                </a:solidFill>
                <a:latin typeface="Times New Roman" panose="02020603050405020304" pitchFamily="18" charset="0"/>
                <a:ea typeface="Times New Roman" panose="02020603050405020304" pitchFamily="18" charset="0"/>
                <a:cs typeface="Times New Roman" panose="02020603050405020304" pitchFamily="18" charset="0"/>
              </a:rPr>
              <a:t>°C</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1058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AA98F7-6EB5-C042-B472-52910CE7B6A4}"/>
              </a:ext>
            </a:extLst>
          </p:cNvPr>
          <p:cNvSpPr/>
          <p:nvPr/>
        </p:nvSpPr>
        <p:spPr>
          <a:xfrm>
            <a:off x="492184" y="841376"/>
            <a:ext cx="2373407" cy="369332"/>
          </a:xfrm>
          <a:prstGeom prst="rect">
            <a:avLst/>
          </a:prstGeom>
        </p:spPr>
        <p:txBody>
          <a:bodyPr wrap="none">
            <a:spAutoFit/>
          </a:bodyPr>
          <a:lstStyle/>
          <a:p>
            <a:r>
              <a:rPr lang="en-US"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3.LAND USE TYPES</a:t>
            </a:r>
            <a:r>
              <a:rPr lang="en-US" dirty="0">
                <a:solidFill>
                  <a:srgbClr val="FF0000"/>
                </a:solidFill>
                <a:latin typeface="Times New Roman" panose="02020603050405020304" pitchFamily="18" charset="0"/>
                <a:cs typeface="Times New Roman" panose="02020603050405020304" pitchFamily="18" charset="0"/>
              </a:rPr>
              <a:t> </a:t>
            </a:r>
          </a:p>
        </p:txBody>
      </p:sp>
      <p:pic>
        <p:nvPicPr>
          <p:cNvPr id="5" name="Picture 4">
            <a:extLst>
              <a:ext uri="{FF2B5EF4-FFF2-40B4-BE49-F238E27FC236}">
                <a16:creationId xmlns:a16="http://schemas.microsoft.com/office/drawing/2014/main" id="{3B362477-E52D-DB4B-A4C4-6F9A6449386F}"/>
              </a:ext>
            </a:extLst>
          </p:cNvPr>
          <p:cNvPicPr/>
          <p:nvPr/>
        </p:nvPicPr>
        <p:blipFill>
          <a:blip r:embed="rId2">
            <a:extLst>
              <a:ext uri="{28A0092B-C50C-407E-A947-70E740481C1C}">
                <a14:useLocalDpi xmlns:a14="http://schemas.microsoft.com/office/drawing/2010/main" val="0"/>
              </a:ext>
            </a:extLst>
          </a:blip>
          <a:stretch>
            <a:fillRect/>
          </a:stretch>
        </p:blipFill>
        <p:spPr>
          <a:xfrm>
            <a:off x="2021786" y="1210708"/>
            <a:ext cx="4221851" cy="5157788"/>
          </a:xfrm>
          <a:prstGeom prst="rect">
            <a:avLst/>
          </a:prstGeom>
        </p:spPr>
      </p:pic>
      <p:pic>
        <p:nvPicPr>
          <p:cNvPr id="6" name="Picture 5">
            <a:extLst>
              <a:ext uri="{FF2B5EF4-FFF2-40B4-BE49-F238E27FC236}">
                <a16:creationId xmlns:a16="http://schemas.microsoft.com/office/drawing/2014/main" id="{BC55D02A-C71C-FB41-9416-A54C510407CA}"/>
              </a:ext>
            </a:extLst>
          </p:cNvPr>
          <p:cNvPicPr/>
          <p:nvPr/>
        </p:nvPicPr>
        <p:blipFill>
          <a:blip r:embed="rId3">
            <a:extLst>
              <a:ext uri="{28A0092B-C50C-407E-A947-70E740481C1C}">
                <a14:useLocalDpi xmlns:a14="http://schemas.microsoft.com/office/drawing/2010/main" val="0"/>
              </a:ext>
            </a:extLst>
          </a:blip>
          <a:stretch>
            <a:fillRect/>
          </a:stretch>
        </p:blipFill>
        <p:spPr>
          <a:xfrm>
            <a:off x="6563995" y="1210708"/>
            <a:ext cx="4008756" cy="5157788"/>
          </a:xfrm>
          <a:prstGeom prst="rect">
            <a:avLst/>
          </a:prstGeom>
        </p:spPr>
      </p:pic>
      <p:sp>
        <p:nvSpPr>
          <p:cNvPr id="7" name="Rectangle 6">
            <a:extLst>
              <a:ext uri="{FF2B5EF4-FFF2-40B4-BE49-F238E27FC236}">
                <a16:creationId xmlns:a16="http://schemas.microsoft.com/office/drawing/2014/main" id="{15C02B2E-FDAC-9B44-85FF-439CAABB2F54}"/>
              </a:ext>
            </a:extLst>
          </p:cNvPr>
          <p:cNvSpPr/>
          <p:nvPr/>
        </p:nvSpPr>
        <p:spPr>
          <a:xfrm>
            <a:off x="2596467" y="97910"/>
            <a:ext cx="721660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RESULTS AND INTERPRETATIONS</a:t>
            </a:r>
            <a:endParaRPr lang="en-US" sz="3200" dirty="0">
              <a:solidFill>
                <a:schemeClr val="tx1"/>
              </a:solidFill>
            </a:endParaRPr>
          </a:p>
        </p:txBody>
      </p:sp>
    </p:spTree>
    <p:extLst>
      <p:ext uri="{BB962C8B-B14F-4D97-AF65-F5344CB8AC3E}">
        <p14:creationId xmlns:p14="http://schemas.microsoft.com/office/powerpoint/2010/main" val="7857935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C37089-2D22-A44E-8328-E2E5EAD875A0}"/>
              </a:ext>
            </a:extLst>
          </p:cNvPr>
          <p:cNvSpPr/>
          <p:nvPr/>
        </p:nvSpPr>
        <p:spPr>
          <a:xfrm>
            <a:off x="470315" y="963612"/>
            <a:ext cx="3454792" cy="369332"/>
          </a:xfrm>
          <a:prstGeom prst="rect">
            <a:avLst/>
          </a:prstGeom>
        </p:spPr>
        <p:txBody>
          <a:bodyPr wrap="none">
            <a:spAutoFit/>
          </a:bodyPr>
          <a:lstStyle/>
          <a:p>
            <a:r>
              <a:rPr lang="en-US"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4.CHANGE DETECTION MAP</a:t>
            </a:r>
            <a:r>
              <a:rPr lang="en-US" dirty="0">
                <a:solidFill>
                  <a:srgbClr val="FF0000"/>
                </a:solidFill>
                <a:latin typeface="Times New Roman" panose="02020603050405020304" pitchFamily="18" charset="0"/>
                <a:cs typeface="Times New Roman" panose="02020603050405020304" pitchFamily="18" charset="0"/>
              </a:rPr>
              <a:t> </a:t>
            </a:r>
          </a:p>
        </p:txBody>
      </p:sp>
      <p:pic>
        <p:nvPicPr>
          <p:cNvPr id="5" name="Picture 4">
            <a:extLst>
              <a:ext uri="{FF2B5EF4-FFF2-40B4-BE49-F238E27FC236}">
                <a16:creationId xmlns:a16="http://schemas.microsoft.com/office/drawing/2014/main" id="{16A0A6A4-2BC1-DF47-91D8-05A701DCC14C}"/>
              </a:ext>
            </a:extLst>
          </p:cNvPr>
          <p:cNvPicPr/>
          <p:nvPr/>
        </p:nvPicPr>
        <p:blipFill>
          <a:blip r:embed="rId2">
            <a:extLst>
              <a:ext uri="{28A0092B-C50C-407E-A947-70E740481C1C}">
                <a14:useLocalDpi xmlns:a14="http://schemas.microsoft.com/office/drawing/2010/main" val="0"/>
              </a:ext>
            </a:extLst>
          </a:blip>
          <a:stretch>
            <a:fillRect/>
          </a:stretch>
        </p:blipFill>
        <p:spPr>
          <a:xfrm>
            <a:off x="1295803" y="1332944"/>
            <a:ext cx="4076700" cy="4932920"/>
          </a:xfrm>
          <a:prstGeom prst="rect">
            <a:avLst/>
          </a:prstGeom>
        </p:spPr>
      </p:pic>
      <p:graphicFrame>
        <p:nvGraphicFramePr>
          <p:cNvPr id="3" name="Table 2">
            <a:extLst>
              <a:ext uri="{FF2B5EF4-FFF2-40B4-BE49-F238E27FC236}">
                <a16:creationId xmlns:a16="http://schemas.microsoft.com/office/drawing/2014/main" id="{D8B2A8F1-6E5D-5244-831D-F19F91AE5B49}"/>
              </a:ext>
            </a:extLst>
          </p:cNvPr>
          <p:cNvGraphicFramePr>
            <a:graphicFrameLocks noGrp="1"/>
          </p:cNvGraphicFramePr>
          <p:nvPr>
            <p:extLst>
              <p:ext uri="{D42A27DB-BD31-4B8C-83A1-F6EECF244321}">
                <p14:modId xmlns:p14="http://schemas.microsoft.com/office/powerpoint/2010/main" val="2074422519"/>
              </p:ext>
            </p:extLst>
          </p:nvPr>
        </p:nvGraphicFramePr>
        <p:xfrm>
          <a:off x="5828511" y="1497524"/>
          <a:ext cx="4772813" cy="4603760"/>
        </p:xfrm>
        <a:graphic>
          <a:graphicData uri="http://schemas.openxmlformats.org/drawingml/2006/table">
            <a:tbl>
              <a:tblPr firstRow="1" firstCol="1" bandRow="1">
                <a:tableStyleId>{5C22544A-7EE6-4342-B048-85BDC9FD1C3A}</a:tableStyleId>
              </a:tblPr>
              <a:tblGrid>
                <a:gridCol w="1123239">
                  <a:extLst>
                    <a:ext uri="{9D8B030D-6E8A-4147-A177-3AD203B41FA5}">
                      <a16:colId xmlns:a16="http://schemas.microsoft.com/office/drawing/2014/main" val="222003079"/>
                    </a:ext>
                  </a:extLst>
                </a:gridCol>
                <a:gridCol w="1123239">
                  <a:extLst>
                    <a:ext uri="{9D8B030D-6E8A-4147-A177-3AD203B41FA5}">
                      <a16:colId xmlns:a16="http://schemas.microsoft.com/office/drawing/2014/main" val="184541326"/>
                    </a:ext>
                  </a:extLst>
                </a:gridCol>
                <a:gridCol w="697732">
                  <a:extLst>
                    <a:ext uri="{9D8B030D-6E8A-4147-A177-3AD203B41FA5}">
                      <a16:colId xmlns:a16="http://schemas.microsoft.com/office/drawing/2014/main" val="1898829982"/>
                    </a:ext>
                  </a:extLst>
                </a:gridCol>
                <a:gridCol w="842111">
                  <a:extLst>
                    <a:ext uri="{9D8B030D-6E8A-4147-A177-3AD203B41FA5}">
                      <a16:colId xmlns:a16="http://schemas.microsoft.com/office/drawing/2014/main" val="2830224864"/>
                    </a:ext>
                  </a:extLst>
                </a:gridCol>
                <a:gridCol w="986492">
                  <a:extLst>
                    <a:ext uri="{9D8B030D-6E8A-4147-A177-3AD203B41FA5}">
                      <a16:colId xmlns:a16="http://schemas.microsoft.com/office/drawing/2014/main" val="612745894"/>
                    </a:ext>
                  </a:extLst>
                </a:gridCol>
              </a:tblGrid>
              <a:tr h="164420">
                <a:tc gridSpan="2">
                  <a:txBody>
                    <a:bodyPr/>
                    <a:lstStyle/>
                    <a:p>
                      <a:pPr marL="0" marR="0" algn="ctr">
                        <a:spcBef>
                          <a:spcPts val="0"/>
                        </a:spcBef>
                        <a:spcAft>
                          <a:spcPts val="0"/>
                        </a:spcAft>
                      </a:pPr>
                      <a:r>
                        <a:rPr lang="en-US" sz="1000">
                          <a:effectLst/>
                        </a:rPr>
                        <a:t>YEARS</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tc hMerge="1">
                  <a:txBody>
                    <a:bodyPr/>
                    <a:lstStyle/>
                    <a:p>
                      <a:endParaRPr lang="en-US"/>
                    </a:p>
                  </a:txBody>
                  <a:tcPr/>
                </a:tc>
                <a:tc gridSpan="3">
                  <a:txBody>
                    <a:bodyPr/>
                    <a:lstStyle/>
                    <a:p>
                      <a:pPr marL="0" marR="0" algn="ctr">
                        <a:spcBef>
                          <a:spcPts val="0"/>
                        </a:spcBef>
                        <a:spcAft>
                          <a:spcPts val="0"/>
                        </a:spcAft>
                      </a:pPr>
                      <a:r>
                        <a:rPr lang="en-US" sz="1000">
                          <a:effectLst/>
                        </a:rPr>
                        <a:t>CHANGES</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446585103"/>
                  </a:ext>
                </a:extLst>
              </a:tr>
              <a:tr h="164420">
                <a:tc>
                  <a:txBody>
                    <a:bodyPr/>
                    <a:lstStyle/>
                    <a:p>
                      <a:pPr marL="0" marR="0" algn="ctr">
                        <a:spcBef>
                          <a:spcPts val="0"/>
                        </a:spcBef>
                        <a:spcAft>
                          <a:spcPts val="0"/>
                        </a:spcAft>
                      </a:pPr>
                      <a:r>
                        <a:rPr lang="en-US" sz="1000">
                          <a:effectLst/>
                        </a:rPr>
                        <a:t>Class-2000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tc>
                  <a:txBody>
                    <a:bodyPr/>
                    <a:lstStyle/>
                    <a:p>
                      <a:pPr marL="0" marR="0" algn="ctr">
                        <a:spcBef>
                          <a:spcPts val="0"/>
                        </a:spcBef>
                        <a:spcAft>
                          <a:spcPts val="0"/>
                        </a:spcAft>
                      </a:pPr>
                      <a:r>
                        <a:rPr lang="en-US" sz="1000">
                          <a:effectLst/>
                        </a:rPr>
                        <a:t>Class-2018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tc>
                  <a:txBody>
                    <a:bodyPr/>
                    <a:lstStyle/>
                    <a:p>
                      <a:pPr marL="0" marR="0" algn="ctr">
                        <a:spcBef>
                          <a:spcPts val="0"/>
                        </a:spcBef>
                        <a:spcAft>
                          <a:spcPts val="0"/>
                        </a:spcAft>
                      </a:pPr>
                      <a:r>
                        <a:rPr lang="en-US" sz="1000">
                          <a:effectLst/>
                        </a:rPr>
                        <a:t>Count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Hectares</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Percentages</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3479704158"/>
                  </a:ext>
                </a:extLst>
              </a:tr>
              <a:tr h="164420">
                <a:tc>
                  <a:txBody>
                    <a:bodyPr/>
                    <a:lstStyle/>
                    <a:p>
                      <a:pPr marL="0" marR="0" algn="ctr">
                        <a:spcBef>
                          <a:spcPts val="0"/>
                        </a:spcBef>
                        <a:spcAft>
                          <a:spcPts val="0"/>
                        </a:spcAft>
                      </a:pPr>
                      <a:r>
                        <a:rPr lang="en-US" sz="1000">
                          <a:effectLst/>
                        </a:rPr>
                        <a:t> Urban</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 Urban</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421131</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37901.79</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11.65</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2206178910"/>
                  </a:ext>
                </a:extLst>
              </a:tr>
              <a:tr h="164420">
                <a:tc>
                  <a:txBody>
                    <a:bodyPr/>
                    <a:lstStyle/>
                    <a:p>
                      <a:pPr marL="0" marR="0" algn="ctr">
                        <a:spcBef>
                          <a:spcPts val="0"/>
                        </a:spcBef>
                        <a:spcAft>
                          <a:spcPts val="0"/>
                        </a:spcAft>
                      </a:pPr>
                      <a:r>
                        <a:rPr lang="en-US" sz="1000">
                          <a:effectLst/>
                        </a:rPr>
                        <a:t> Urban</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  Forest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357231</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32150.79</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9.89</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2724379868"/>
                  </a:ext>
                </a:extLst>
              </a:tr>
              <a:tr h="164420">
                <a:tc>
                  <a:txBody>
                    <a:bodyPr/>
                    <a:lstStyle/>
                    <a:p>
                      <a:pPr marL="0" marR="0" algn="ctr">
                        <a:spcBef>
                          <a:spcPts val="0"/>
                        </a:spcBef>
                        <a:spcAft>
                          <a:spcPts val="0"/>
                        </a:spcAft>
                      </a:pPr>
                      <a:r>
                        <a:rPr lang="en-US" sz="1000">
                          <a:effectLst/>
                        </a:rPr>
                        <a:t> Urban</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Grassland</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174719</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15724.71</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4.84</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3167255409"/>
                  </a:ext>
                </a:extLst>
              </a:tr>
              <a:tr h="164420">
                <a:tc>
                  <a:txBody>
                    <a:bodyPr/>
                    <a:lstStyle/>
                    <a:p>
                      <a:pPr marL="0" marR="0" algn="ctr">
                        <a:spcBef>
                          <a:spcPts val="0"/>
                        </a:spcBef>
                        <a:spcAft>
                          <a:spcPts val="0"/>
                        </a:spcAft>
                      </a:pPr>
                      <a:r>
                        <a:rPr lang="en-US" sz="1000">
                          <a:effectLst/>
                        </a:rPr>
                        <a:t> Urban</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Water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2007</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180.63</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0.06</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2225194466"/>
                  </a:ext>
                </a:extLst>
              </a:tr>
              <a:tr h="164420">
                <a:tc>
                  <a:txBody>
                    <a:bodyPr/>
                    <a:lstStyle/>
                    <a:p>
                      <a:pPr marL="0" marR="0" algn="ctr">
                        <a:spcBef>
                          <a:spcPts val="0"/>
                        </a:spcBef>
                        <a:spcAft>
                          <a:spcPts val="0"/>
                        </a:spcAft>
                      </a:pPr>
                      <a:r>
                        <a:rPr lang="en-US" sz="1000">
                          <a:effectLst/>
                        </a:rPr>
                        <a:t> Urban</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Soil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8756</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788.04</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0.24</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3185118293"/>
                  </a:ext>
                </a:extLst>
              </a:tr>
              <a:tr h="164420">
                <a:tc>
                  <a:txBody>
                    <a:bodyPr/>
                    <a:lstStyle/>
                    <a:p>
                      <a:pPr marL="0" marR="0" algn="ctr">
                        <a:spcBef>
                          <a:spcPts val="0"/>
                        </a:spcBef>
                        <a:spcAft>
                          <a:spcPts val="0"/>
                        </a:spcAft>
                      </a:pPr>
                      <a:r>
                        <a:rPr lang="en-US" sz="1000">
                          <a:effectLst/>
                        </a:rPr>
                        <a:t>  Forest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 Urban</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167489</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15074.01</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4.64</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3828339788"/>
                  </a:ext>
                </a:extLst>
              </a:tr>
              <a:tr h="164420">
                <a:tc>
                  <a:txBody>
                    <a:bodyPr/>
                    <a:lstStyle/>
                    <a:p>
                      <a:pPr marL="0" marR="0" algn="ctr">
                        <a:spcBef>
                          <a:spcPts val="0"/>
                        </a:spcBef>
                        <a:spcAft>
                          <a:spcPts val="0"/>
                        </a:spcAft>
                      </a:pPr>
                      <a:r>
                        <a:rPr lang="en-US" sz="1000">
                          <a:effectLst/>
                        </a:rPr>
                        <a:t>  Forest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  Forest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1652040</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148683.6</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45.72</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4117948043"/>
                  </a:ext>
                </a:extLst>
              </a:tr>
              <a:tr h="164420">
                <a:tc>
                  <a:txBody>
                    <a:bodyPr/>
                    <a:lstStyle/>
                    <a:p>
                      <a:pPr marL="0" marR="0" algn="ctr">
                        <a:spcBef>
                          <a:spcPts val="0"/>
                        </a:spcBef>
                        <a:spcAft>
                          <a:spcPts val="0"/>
                        </a:spcAft>
                      </a:pPr>
                      <a:r>
                        <a:rPr lang="en-US" sz="1000">
                          <a:effectLst/>
                        </a:rPr>
                        <a:t>  Forest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Grassland</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230698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20762.82</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6.38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2121637153"/>
                  </a:ext>
                </a:extLst>
              </a:tr>
              <a:tr h="164420">
                <a:tc>
                  <a:txBody>
                    <a:bodyPr/>
                    <a:lstStyle/>
                    <a:p>
                      <a:pPr marL="0" marR="0" algn="ctr">
                        <a:spcBef>
                          <a:spcPts val="0"/>
                        </a:spcBef>
                        <a:spcAft>
                          <a:spcPts val="0"/>
                        </a:spcAft>
                      </a:pPr>
                      <a:r>
                        <a:rPr lang="en-US" sz="1000">
                          <a:effectLst/>
                        </a:rPr>
                        <a:t>  Forest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Water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2162</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194.58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0.06</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433714735"/>
                  </a:ext>
                </a:extLst>
              </a:tr>
              <a:tr h="164420">
                <a:tc>
                  <a:txBody>
                    <a:bodyPr/>
                    <a:lstStyle/>
                    <a:p>
                      <a:pPr marL="0" marR="0" algn="ctr">
                        <a:spcBef>
                          <a:spcPts val="0"/>
                        </a:spcBef>
                        <a:spcAft>
                          <a:spcPts val="0"/>
                        </a:spcAft>
                      </a:pPr>
                      <a:r>
                        <a:rPr lang="en-US" sz="1000">
                          <a:effectLst/>
                        </a:rPr>
                        <a:t>  Forest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Soil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10345</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931.05</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0.29</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1747805066"/>
                  </a:ext>
                </a:extLst>
              </a:tr>
              <a:tr h="164420">
                <a:tc>
                  <a:txBody>
                    <a:bodyPr/>
                    <a:lstStyle/>
                    <a:p>
                      <a:pPr marL="0" marR="0" algn="ctr">
                        <a:spcBef>
                          <a:spcPts val="0"/>
                        </a:spcBef>
                        <a:spcAft>
                          <a:spcPts val="0"/>
                        </a:spcAft>
                      </a:pPr>
                      <a:r>
                        <a:rPr lang="en-US" sz="1000">
                          <a:effectLst/>
                        </a:rPr>
                        <a:t>Grassland</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 Urban</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39035</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3513.15</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1.08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2036039165"/>
                  </a:ext>
                </a:extLst>
              </a:tr>
              <a:tr h="164420">
                <a:tc>
                  <a:txBody>
                    <a:bodyPr/>
                    <a:lstStyle/>
                    <a:p>
                      <a:pPr marL="0" marR="0" algn="ctr">
                        <a:spcBef>
                          <a:spcPts val="0"/>
                        </a:spcBef>
                        <a:spcAft>
                          <a:spcPts val="0"/>
                        </a:spcAft>
                      </a:pPr>
                      <a:r>
                        <a:rPr lang="en-US" sz="1000">
                          <a:effectLst/>
                        </a:rPr>
                        <a:t>Grassland</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  Forest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247546</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22279.14</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6.85</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1270276200"/>
                  </a:ext>
                </a:extLst>
              </a:tr>
              <a:tr h="164420">
                <a:tc>
                  <a:txBody>
                    <a:bodyPr/>
                    <a:lstStyle/>
                    <a:p>
                      <a:pPr marL="0" marR="0" algn="ctr">
                        <a:spcBef>
                          <a:spcPts val="0"/>
                        </a:spcBef>
                        <a:spcAft>
                          <a:spcPts val="0"/>
                        </a:spcAft>
                      </a:pPr>
                      <a:r>
                        <a:rPr lang="en-US" sz="1000">
                          <a:effectLst/>
                        </a:rPr>
                        <a:t>Grassland</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Grassland</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134728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12125.52</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3.73</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128599306"/>
                  </a:ext>
                </a:extLst>
              </a:tr>
              <a:tr h="164420">
                <a:tc>
                  <a:txBody>
                    <a:bodyPr/>
                    <a:lstStyle/>
                    <a:p>
                      <a:pPr marL="0" marR="0" algn="ctr">
                        <a:spcBef>
                          <a:spcPts val="0"/>
                        </a:spcBef>
                        <a:spcAft>
                          <a:spcPts val="0"/>
                        </a:spcAft>
                      </a:pPr>
                      <a:r>
                        <a:rPr lang="en-US" sz="1000">
                          <a:effectLst/>
                        </a:rPr>
                        <a:t>Grassland</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Water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159</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14.31</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0.00</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1054009087"/>
                  </a:ext>
                </a:extLst>
              </a:tr>
              <a:tr h="164420">
                <a:tc>
                  <a:txBody>
                    <a:bodyPr/>
                    <a:lstStyle/>
                    <a:p>
                      <a:pPr marL="0" marR="0" algn="ctr">
                        <a:spcBef>
                          <a:spcPts val="0"/>
                        </a:spcBef>
                        <a:spcAft>
                          <a:spcPts val="0"/>
                        </a:spcAft>
                      </a:pPr>
                      <a:r>
                        <a:rPr lang="en-US" sz="1000">
                          <a:effectLst/>
                        </a:rPr>
                        <a:t>Grassland</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Soil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2838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255.42</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0.08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1685886299"/>
                  </a:ext>
                </a:extLst>
              </a:tr>
              <a:tr h="164420">
                <a:tc>
                  <a:txBody>
                    <a:bodyPr/>
                    <a:lstStyle/>
                    <a:p>
                      <a:pPr marL="0" marR="0" algn="ctr">
                        <a:spcBef>
                          <a:spcPts val="0"/>
                        </a:spcBef>
                        <a:spcAft>
                          <a:spcPts val="0"/>
                        </a:spcAft>
                      </a:pPr>
                      <a:r>
                        <a:rPr lang="en-US" sz="1000">
                          <a:effectLst/>
                        </a:rPr>
                        <a:t>Water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 Urban</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3531</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317.79</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0.10</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3879287154"/>
                  </a:ext>
                </a:extLst>
              </a:tr>
              <a:tr h="164420">
                <a:tc>
                  <a:txBody>
                    <a:bodyPr/>
                    <a:lstStyle/>
                    <a:p>
                      <a:pPr marL="0" marR="0" algn="ctr">
                        <a:spcBef>
                          <a:spcPts val="0"/>
                        </a:spcBef>
                        <a:spcAft>
                          <a:spcPts val="0"/>
                        </a:spcAft>
                      </a:pPr>
                      <a:r>
                        <a:rPr lang="en-US" sz="1000">
                          <a:effectLst/>
                        </a:rPr>
                        <a:t>Water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  Forest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1642</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147.78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0.05</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4221220752"/>
                  </a:ext>
                </a:extLst>
              </a:tr>
              <a:tr h="164420">
                <a:tc>
                  <a:txBody>
                    <a:bodyPr/>
                    <a:lstStyle/>
                    <a:p>
                      <a:pPr marL="0" marR="0" algn="ctr">
                        <a:spcBef>
                          <a:spcPts val="0"/>
                        </a:spcBef>
                        <a:spcAft>
                          <a:spcPts val="0"/>
                        </a:spcAft>
                      </a:pPr>
                      <a:r>
                        <a:rPr lang="en-US" sz="1000">
                          <a:effectLst/>
                        </a:rPr>
                        <a:t>Water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Grassland</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219</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19.71</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0.01</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2801148957"/>
                  </a:ext>
                </a:extLst>
              </a:tr>
              <a:tr h="164420">
                <a:tc>
                  <a:txBody>
                    <a:bodyPr/>
                    <a:lstStyle/>
                    <a:p>
                      <a:pPr marL="0" marR="0" algn="ctr">
                        <a:spcBef>
                          <a:spcPts val="0"/>
                        </a:spcBef>
                        <a:spcAft>
                          <a:spcPts val="0"/>
                        </a:spcAft>
                      </a:pPr>
                      <a:r>
                        <a:rPr lang="en-US" sz="1000">
                          <a:effectLst/>
                        </a:rPr>
                        <a:t>Water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Water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26874</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2418.66</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0.74</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2451297236"/>
                  </a:ext>
                </a:extLst>
              </a:tr>
              <a:tr h="164420">
                <a:tc>
                  <a:txBody>
                    <a:bodyPr/>
                    <a:lstStyle/>
                    <a:p>
                      <a:pPr marL="0" marR="0" algn="ctr">
                        <a:spcBef>
                          <a:spcPts val="0"/>
                        </a:spcBef>
                        <a:spcAft>
                          <a:spcPts val="0"/>
                        </a:spcAft>
                      </a:pPr>
                      <a:r>
                        <a:rPr lang="en-US" sz="1000">
                          <a:effectLst/>
                        </a:rPr>
                        <a:t>Water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Soil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65</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5.85</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0.00</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3466895083"/>
                  </a:ext>
                </a:extLst>
              </a:tr>
              <a:tr h="164420">
                <a:tc>
                  <a:txBody>
                    <a:bodyPr/>
                    <a:lstStyle/>
                    <a:p>
                      <a:pPr marL="0" marR="0" algn="ctr">
                        <a:spcBef>
                          <a:spcPts val="0"/>
                        </a:spcBef>
                        <a:spcAft>
                          <a:spcPts val="0"/>
                        </a:spcAft>
                      </a:pPr>
                      <a:r>
                        <a:rPr lang="en-US" sz="1000">
                          <a:effectLst/>
                        </a:rPr>
                        <a:t>Soil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 Urban</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9443</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849.87</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0.26</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2077550669"/>
                  </a:ext>
                </a:extLst>
              </a:tr>
              <a:tr h="164420">
                <a:tc>
                  <a:txBody>
                    <a:bodyPr/>
                    <a:lstStyle/>
                    <a:p>
                      <a:pPr marL="0" marR="0" algn="ctr">
                        <a:spcBef>
                          <a:spcPts val="0"/>
                        </a:spcBef>
                        <a:spcAft>
                          <a:spcPts val="0"/>
                        </a:spcAft>
                      </a:pPr>
                      <a:r>
                        <a:rPr lang="en-US" sz="1000">
                          <a:effectLst/>
                        </a:rPr>
                        <a:t>Soil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  Forest</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35764</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3218.76</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0.99</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3904571910"/>
                  </a:ext>
                </a:extLst>
              </a:tr>
              <a:tr h="164420">
                <a:tc>
                  <a:txBody>
                    <a:bodyPr/>
                    <a:lstStyle/>
                    <a:p>
                      <a:pPr marL="0" marR="0" algn="ctr">
                        <a:spcBef>
                          <a:spcPts val="0"/>
                        </a:spcBef>
                        <a:spcAft>
                          <a:spcPts val="0"/>
                        </a:spcAft>
                      </a:pPr>
                      <a:r>
                        <a:rPr lang="en-US" sz="1000">
                          <a:effectLst/>
                        </a:rPr>
                        <a:t>Soil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Grassland</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84495</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7604.55</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2.34</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1552800054"/>
                  </a:ext>
                </a:extLst>
              </a:tr>
              <a:tr h="164420">
                <a:tc>
                  <a:txBody>
                    <a:bodyPr/>
                    <a:lstStyle/>
                    <a:p>
                      <a:pPr marL="0" marR="0" algn="ctr">
                        <a:spcBef>
                          <a:spcPts val="0"/>
                        </a:spcBef>
                        <a:spcAft>
                          <a:spcPts val="0"/>
                        </a:spcAft>
                      </a:pPr>
                      <a:r>
                        <a:rPr lang="en-US" sz="1000">
                          <a:effectLst/>
                        </a:rPr>
                        <a:t>Soil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Water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84</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7.56</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0.00</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206260510"/>
                  </a:ext>
                </a:extLst>
              </a:tr>
              <a:tr h="164420">
                <a:tc>
                  <a:txBody>
                    <a:bodyPr/>
                    <a:lstStyle/>
                    <a:p>
                      <a:pPr marL="0" marR="0" algn="ctr">
                        <a:spcBef>
                          <a:spcPts val="0"/>
                        </a:spcBef>
                        <a:spcAft>
                          <a:spcPts val="0"/>
                        </a:spcAft>
                      </a:pPr>
                      <a:r>
                        <a:rPr lang="en-US" sz="1000">
                          <a:effectLst/>
                        </a:rPr>
                        <a:t>Soil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Soil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357</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32.13</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0.01</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2929222126"/>
                  </a:ext>
                </a:extLst>
              </a:tr>
              <a:tr h="164420">
                <a:tc>
                  <a:txBody>
                    <a:bodyPr/>
                    <a:lstStyle/>
                    <a:p>
                      <a:pPr marL="0" marR="0" algn="ctr">
                        <a:spcBef>
                          <a:spcPts val="0"/>
                        </a:spcBef>
                        <a:spcAft>
                          <a:spcPts val="0"/>
                        </a:spcAft>
                      </a:pPr>
                      <a:r>
                        <a:rPr lang="en-US" sz="1000">
                          <a:effectLst/>
                        </a:rPr>
                        <a:t>TOTAL</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spcBef>
                          <a:spcPts val="0"/>
                        </a:spcBef>
                        <a:spcAft>
                          <a:spcPts val="0"/>
                        </a:spcAft>
                      </a:pPr>
                      <a:r>
                        <a:rPr lang="en-US" sz="900">
                          <a:effectLst/>
                        </a:rPr>
                        <a:t> </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a:effectLst/>
                        </a:rPr>
                        <a:t>3613358</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tc>
                  <a:txBody>
                    <a:bodyPr/>
                    <a:lstStyle/>
                    <a:p>
                      <a:pPr marL="0" marR="0" algn="ctr">
                        <a:spcBef>
                          <a:spcPts val="0"/>
                        </a:spcBef>
                        <a:spcAft>
                          <a:spcPts val="0"/>
                        </a:spcAft>
                      </a:pPr>
                      <a:r>
                        <a:rPr lang="en-US" sz="1000">
                          <a:effectLst/>
                        </a:rPr>
                        <a:t>325202.22</a:t>
                      </a:r>
                      <a:endParaRPr lang="en-US"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ctr"/>
                </a:tc>
                <a:tc>
                  <a:txBody>
                    <a:bodyPr/>
                    <a:lstStyle/>
                    <a:p>
                      <a:pPr marL="0" marR="0" algn="ctr">
                        <a:spcBef>
                          <a:spcPts val="0"/>
                        </a:spcBef>
                        <a:spcAft>
                          <a:spcPts val="0"/>
                        </a:spcAft>
                      </a:pPr>
                      <a:r>
                        <a:rPr lang="en-US" sz="1000" dirty="0">
                          <a:effectLst/>
                        </a:rPr>
                        <a:t>100</a:t>
                      </a:r>
                      <a:endParaRPr lang="en-US"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8277" marR="58277" marT="0" marB="0" anchor="b"/>
                </a:tc>
                <a:extLst>
                  <a:ext uri="{0D108BD9-81ED-4DB2-BD59-A6C34878D82A}">
                    <a16:rowId xmlns:a16="http://schemas.microsoft.com/office/drawing/2014/main" val="2618328297"/>
                  </a:ext>
                </a:extLst>
              </a:tr>
            </a:tbl>
          </a:graphicData>
        </a:graphic>
      </p:graphicFrame>
      <p:sp>
        <p:nvSpPr>
          <p:cNvPr id="6" name="Rectangle 5">
            <a:extLst>
              <a:ext uri="{FF2B5EF4-FFF2-40B4-BE49-F238E27FC236}">
                <a16:creationId xmlns:a16="http://schemas.microsoft.com/office/drawing/2014/main" id="{15C02B2E-FDAC-9B44-85FF-439CAABB2F54}"/>
              </a:ext>
            </a:extLst>
          </p:cNvPr>
          <p:cNvSpPr/>
          <p:nvPr/>
        </p:nvSpPr>
        <p:spPr>
          <a:xfrm>
            <a:off x="2596467" y="97910"/>
            <a:ext cx="721660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RESULTS AND INTERPRETATIONS</a:t>
            </a:r>
            <a:endParaRPr lang="en-US" sz="3200" dirty="0">
              <a:solidFill>
                <a:schemeClr val="tx1"/>
              </a:solidFill>
            </a:endParaRPr>
          </a:p>
        </p:txBody>
      </p:sp>
    </p:spTree>
    <p:extLst>
      <p:ext uri="{BB962C8B-B14F-4D97-AF65-F5344CB8AC3E}">
        <p14:creationId xmlns:p14="http://schemas.microsoft.com/office/powerpoint/2010/main" val="28436949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ACE663C-DC33-3447-A02A-BA425DF16C33}"/>
              </a:ext>
            </a:extLst>
          </p:cNvPr>
          <p:cNvSpPr/>
          <p:nvPr/>
        </p:nvSpPr>
        <p:spPr>
          <a:xfrm>
            <a:off x="307208" y="853600"/>
            <a:ext cx="3465564" cy="369332"/>
          </a:xfrm>
          <a:prstGeom prst="rect">
            <a:avLst/>
          </a:prstGeom>
        </p:spPr>
        <p:txBody>
          <a:bodyPr wrap="none">
            <a:spAutoFit/>
          </a:bodyPr>
          <a:lstStyle/>
          <a:p>
            <a:pPr algn="just">
              <a:spcBef>
                <a:spcPts val="200"/>
              </a:spcBef>
            </a:pPr>
            <a:r>
              <a:rPr lang="en-US"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5.PRECISION VERIFICATION </a:t>
            </a:r>
            <a:endParaRPr lang="en-US" b="1" dirty="0">
              <a:solidFill>
                <a:srgbClr val="FF0000"/>
              </a:solidFill>
              <a:latin typeface="Calibri Light" panose="020F0302020204030204" pitchFamily="34" charset="0"/>
              <a:ea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B600AC85-7CE8-3148-BA79-0C86DF9A3763}"/>
              </a:ext>
            </a:extLst>
          </p:cNvPr>
          <p:cNvPicPr>
            <a:picLocks noChangeAspect="1"/>
          </p:cNvPicPr>
          <p:nvPr/>
        </p:nvPicPr>
        <p:blipFill>
          <a:blip r:embed="rId2"/>
          <a:stretch>
            <a:fillRect/>
          </a:stretch>
        </p:blipFill>
        <p:spPr>
          <a:xfrm>
            <a:off x="7086600" y="1685857"/>
            <a:ext cx="4832084" cy="1214574"/>
          </a:xfrm>
          <a:prstGeom prst="rect">
            <a:avLst/>
          </a:prstGeom>
          <a:noFill/>
        </p:spPr>
      </p:pic>
      <p:pic>
        <p:nvPicPr>
          <p:cNvPr id="8" name="Picture 7">
            <a:extLst>
              <a:ext uri="{FF2B5EF4-FFF2-40B4-BE49-F238E27FC236}">
                <a16:creationId xmlns:a16="http://schemas.microsoft.com/office/drawing/2014/main" id="{97FC5F39-AC3C-F941-A405-2B0E745B00AC}"/>
              </a:ext>
            </a:extLst>
          </p:cNvPr>
          <p:cNvPicPr>
            <a:picLocks noChangeAspect="1"/>
          </p:cNvPicPr>
          <p:nvPr/>
        </p:nvPicPr>
        <p:blipFill>
          <a:blip r:embed="rId3"/>
          <a:stretch>
            <a:fillRect/>
          </a:stretch>
        </p:blipFill>
        <p:spPr>
          <a:xfrm>
            <a:off x="307208" y="1226582"/>
            <a:ext cx="6779392" cy="2458723"/>
          </a:xfrm>
          <a:prstGeom prst="rect">
            <a:avLst/>
          </a:prstGeom>
        </p:spPr>
      </p:pic>
      <p:pic>
        <p:nvPicPr>
          <p:cNvPr id="12" name="Picture 11">
            <a:extLst>
              <a:ext uri="{FF2B5EF4-FFF2-40B4-BE49-F238E27FC236}">
                <a16:creationId xmlns:a16="http://schemas.microsoft.com/office/drawing/2014/main" id="{36DBDFC6-1185-904C-8CCB-0D86E48CFA06}"/>
              </a:ext>
            </a:extLst>
          </p:cNvPr>
          <p:cNvPicPr>
            <a:picLocks noChangeAspect="1"/>
          </p:cNvPicPr>
          <p:nvPr/>
        </p:nvPicPr>
        <p:blipFill>
          <a:blip r:embed="rId4"/>
          <a:stretch>
            <a:fillRect/>
          </a:stretch>
        </p:blipFill>
        <p:spPr>
          <a:xfrm>
            <a:off x="307208" y="3943351"/>
            <a:ext cx="6779392" cy="2503160"/>
          </a:xfrm>
          <a:prstGeom prst="rect">
            <a:avLst/>
          </a:prstGeom>
        </p:spPr>
      </p:pic>
      <p:sp>
        <p:nvSpPr>
          <p:cNvPr id="31" name="Rectangle 30">
            <a:extLst>
              <a:ext uri="{FF2B5EF4-FFF2-40B4-BE49-F238E27FC236}">
                <a16:creationId xmlns:a16="http://schemas.microsoft.com/office/drawing/2014/main" id="{B43665E6-9560-5B4D-9289-617E9991CD4F}"/>
              </a:ext>
            </a:extLst>
          </p:cNvPr>
          <p:cNvSpPr/>
          <p:nvPr/>
        </p:nvSpPr>
        <p:spPr>
          <a:xfrm>
            <a:off x="7697653" y="4580478"/>
            <a:ext cx="3737169" cy="1384995"/>
          </a:xfrm>
          <a:prstGeom prst="rect">
            <a:avLst/>
          </a:prstGeom>
        </p:spPr>
        <p:txBody>
          <a:bodyPr wrap="square">
            <a:spAutoFit/>
          </a:bodyPr>
          <a:lstStyle/>
          <a:p>
            <a:r>
              <a:rPr lang="en-US" dirty="0">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b="1" dirty="0">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rPr>
              <a:t>THE EFFECTIVENESS</a:t>
            </a:r>
          </a:p>
          <a:p>
            <a:r>
              <a:rPr lang="en-US" sz="2400" b="1" dirty="0">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rPr>
              <a:t>  OF THE LST RESULT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p>
        </p:txBody>
      </p:sp>
      <p:sp>
        <p:nvSpPr>
          <p:cNvPr id="32" name="Rectangle 31">
            <a:extLst>
              <a:ext uri="{FF2B5EF4-FFF2-40B4-BE49-F238E27FC236}">
                <a16:creationId xmlns:a16="http://schemas.microsoft.com/office/drawing/2014/main" id="{97081667-83C3-C747-A371-63B43476D0A7}"/>
              </a:ext>
            </a:extLst>
          </p:cNvPr>
          <p:cNvSpPr/>
          <p:nvPr/>
        </p:nvSpPr>
        <p:spPr>
          <a:xfrm>
            <a:off x="7353624" y="3130043"/>
            <a:ext cx="4391587" cy="584775"/>
          </a:xfrm>
          <a:prstGeom prst="rect">
            <a:avLst/>
          </a:prstGeom>
        </p:spPr>
        <p:txBody>
          <a:bodyPr wrap="none">
            <a:spAutoFit/>
          </a:bodyPr>
          <a:lstStyle/>
          <a:p>
            <a:r>
              <a:rPr lang="en-US" sz="1600" b="1" dirty="0">
                <a:latin typeface="Times New Roman" panose="02020603050405020304" pitchFamily="18" charset="0"/>
                <a:ea typeface="Times New Roman" panose="02020603050405020304" pitchFamily="18" charset="0"/>
                <a:cs typeface="Times New Roman" panose="02020603050405020304" pitchFamily="18" charset="0"/>
              </a:rPr>
              <a:t>G</a:t>
            </a:r>
            <a:r>
              <a:rPr lang="en-US" sz="1600" b="1" dirty="0">
                <a:latin typeface="Times New Roman" panose="02020603050405020304" pitchFamily="18" charset="0"/>
                <a:cs typeface="Times New Roman" panose="02020603050405020304" pitchFamily="18" charset="0"/>
              </a:rPr>
              <a:t>OOD LINEAR RELATIONSHIP BEETWEN </a:t>
            </a:r>
          </a:p>
          <a:p>
            <a:r>
              <a:rPr lang="en-US" sz="1600" b="1" dirty="0">
                <a:latin typeface="Times New Roman" panose="02020603050405020304" pitchFamily="18" charset="0"/>
                <a:cs typeface="Times New Roman" panose="02020603050405020304" pitchFamily="18" charset="0"/>
              </a:rPr>
              <a:t>LST AND MEASURED AIR TEMPERATURE</a:t>
            </a:r>
            <a:endParaRPr lang="en-US" sz="1600" b="1" dirty="0"/>
          </a:p>
        </p:txBody>
      </p:sp>
      <p:sp>
        <p:nvSpPr>
          <p:cNvPr id="33" name="Rectangle 32">
            <a:extLst>
              <a:ext uri="{FF2B5EF4-FFF2-40B4-BE49-F238E27FC236}">
                <a16:creationId xmlns:a16="http://schemas.microsoft.com/office/drawing/2014/main" id="{69987C65-6CBE-5645-9D70-D3863686CF60}"/>
              </a:ext>
            </a:extLst>
          </p:cNvPr>
          <p:cNvSpPr/>
          <p:nvPr/>
        </p:nvSpPr>
        <p:spPr>
          <a:xfrm>
            <a:off x="7458075" y="4214813"/>
            <a:ext cx="3976747" cy="17506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15C02B2E-FDAC-9B44-85FF-439CAABB2F54}"/>
              </a:ext>
            </a:extLst>
          </p:cNvPr>
          <p:cNvSpPr/>
          <p:nvPr/>
        </p:nvSpPr>
        <p:spPr>
          <a:xfrm>
            <a:off x="2596467" y="97910"/>
            <a:ext cx="721660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RESULTS AND INTERPRETATIONS</a:t>
            </a:r>
            <a:endParaRPr lang="en-US" sz="3200" dirty="0">
              <a:solidFill>
                <a:schemeClr val="tx1"/>
              </a:solidFill>
            </a:endParaRPr>
          </a:p>
        </p:txBody>
      </p:sp>
    </p:spTree>
    <p:extLst>
      <p:ext uri="{BB962C8B-B14F-4D97-AF65-F5344CB8AC3E}">
        <p14:creationId xmlns:p14="http://schemas.microsoft.com/office/powerpoint/2010/main" val="3149434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AA0C4D-1AFD-2847-835A-7A07F826DA94}"/>
              </a:ext>
            </a:extLst>
          </p:cNvPr>
          <p:cNvSpPr/>
          <p:nvPr/>
        </p:nvSpPr>
        <p:spPr>
          <a:xfrm>
            <a:off x="507206" y="1142912"/>
            <a:ext cx="11177588" cy="707886"/>
          </a:xfrm>
          <a:prstGeom prst="rect">
            <a:avLst/>
          </a:prstGeom>
        </p:spPr>
        <p:txBody>
          <a:bodyPr wrap="square">
            <a:spAutoFit/>
          </a:bodyPr>
          <a:lstStyle/>
          <a:p>
            <a:pPr marL="285750" indent="-285750" algn="just">
              <a:buFont typeface="Wingdings" pitchFamily="2" charset="2"/>
              <a:buChar char="q"/>
            </a:pPr>
            <a:r>
              <a:rPr lang="en-US" sz="2000" dirty="0">
                <a:latin typeface="Times New Roman" panose="02020603050405020304" pitchFamily="18" charset="0"/>
                <a:ea typeface="Times New Roman" panose="02020603050405020304" pitchFamily="18" charset="0"/>
              </a:rPr>
              <a:t>Atlanta land use has a </a:t>
            </a:r>
            <a:r>
              <a:rPr lang="en-US" sz="2000" dirty="0">
                <a:solidFill>
                  <a:srgbClr val="C00000"/>
                </a:solidFill>
                <a:latin typeface="Times New Roman" panose="02020603050405020304" pitchFamily="18" charset="0"/>
                <a:ea typeface="Times New Roman" panose="02020603050405020304" pitchFamily="18" charset="0"/>
              </a:rPr>
              <a:t>significant driving effect on land surface temperature</a:t>
            </a:r>
            <a:r>
              <a:rPr lang="en-US" sz="2000" dirty="0">
                <a:latin typeface="Times New Roman" panose="02020603050405020304" pitchFamily="18" charset="0"/>
                <a:ea typeface="Times New Roman" panose="02020603050405020304" pitchFamily="18" charset="0"/>
              </a:rPr>
              <a:t>. In fact, the expansion of the city from 2000 to 2018 has led to surface changes, which has greatly intensified UHI effects. </a:t>
            </a:r>
          </a:p>
        </p:txBody>
      </p:sp>
      <p:sp>
        <p:nvSpPr>
          <p:cNvPr id="5" name="Rectangle 4">
            <a:extLst>
              <a:ext uri="{FF2B5EF4-FFF2-40B4-BE49-F238E27FC236}">
                <a16:creationId xmlns:a16="http://schemas.microsoft.com/office/drawing/2014/main" id="{4905698C-8144-524E-86F6-E900ED0B752B}"/>
              </a:ext>
            </a:extLst>
          </p:cNvPr>
          <p:cNvSpPr/>
          <p:nvPr/>
        </p:nvSpPr>
        <p:spPr>
          <a:xfrm>
            <a:off x="507206" y="1977033"/>
            <a:ext cx="10979944" cy="707886"/>
          </a:xfrm>
          <a:prstGeom prst="rect">
            <a:avLst/>
          </a:prstGeom>
        </p:spPr>
        <p:txBody>
          <a:bodyPr wrap="square">
            <a:spAutoFit/>
          </a:bodyPr>
          <a:lstStyle/>
          <a:p>
            <a:pPr marL="285750" indent="-285750">
              <a:buFont typeface="Wingdings" pitchFamily="2" charset="2"/>
              <a:buChar char="q"/>
            </a:pPr>
            <a:r>
              <a:rPr lang="en-US" sz="2000" dirty="0">
                <a:latin typeface="Times New Roman" panose="02020603050405020304" pitchFamily="18" charset="0"/>
                <a:ea typeface="Times New Roman" panose="02020603050405020304" pitchFamily="18" charset="0"/>
              </a:rPr>
              <a:t>A large number of natural landscapes have been replaced by impervious surfaces from 2000 to 2018. This caused the </a:t>
            </a:r>
            <a:r>
              <a:rPr lang="en-US" sz="2000" dirty="0">
                <a:solidFill>
                  <a:srgbClr val="C00000"/>
                </a:solidFill>
                <a:latin typeface="Times New Roman" panose="02020603050405020304" pitchFamily="18" charset="0"/>
                <a:ea typeface="Times New Roman" panose="02020603050405020304" pitchFamily="18" charset="0"/>
              </a:rPr>
              <a:t>new urban area to rapidly become a new high LST area in Atlanta</a:t>
            </a:r>
            <a:r>
              <a:rPr lang="en-US" dirty="0">
                <a:latin typeface="Times New Roman" panose="02020603050405020304" pitchFamily="18" charset="0"/>
                <a:ea typeface="Times New Roman" panose="02020603050405020304" pitchFamily="18" charset="0"/>
              </a:rPr>
              <a:t>. </a:t>
            </a:r>
            <a:endParaRPr lang="en-US" dirty="0"/>
          </a:p>
        </p:txBody>
      </p:sp>
      <p:sp>
        <p:nvSpPr>
          <p:cNvPr id="6" name="Rectangle 5">
            <a:extLst>
              <a:ext uri="{FF2B5EF4-FFF2-40B4-BE49-F238E27FC236}">
                <a16:creationId xmlns:a16="http://schemas.microsoft.com/office/drawing/2014/main" id="{976C7D6A-7E98-A846-ACED-E9A40210B0EA}"/>
              </a:ext>
            </a:extLst>
          </p:cNvPr>
          <p:cNvSpPr/>
          <p:nvPr/>
        </p:nvSpPr>
        <p:spPr>
          <a:xfrm>
            <a:off x="500967" y="2782131"/>
            <a:ext cx="11177588" cy="1015663"/>
          </a:xfrm>
          <a:prstGeom prst="rect">
            <a:avLst/>
          </a:prstGeom>
        </p:spPr>
        <p:txBody>
          <a:bodyPr wrap="square">
            <a:spAutoFit/>
          </a:bodyPr>
          <a:lstStyle/>
          <a:p>
            <a:pPr marL="285750" indent="-285750">
              <a:buFont typeface="Wingdings" pitchFamily="2" charset="2"/>
              <a:buChar char="q"/>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The decrease in vegetation coverage and increase in grasslands from 2000 to 2018, have caused </a:t>
            </a:r>
            <a:r>
              <a:rPr lang="en-US" sz="2000" dirty="0">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rPr>
              <a:t>rapid evaporation of the surface moisture of the soil</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 and then decrease in soil water content due to solar radiation.</a:t>
            </a:r>
            <a:r>
              <a:rPr lang="en-US" sz="2000" dirty="0">
                <a:latin typeface="Times New Roman" panose="02020603050405020304" pitchFamily="18" charset="0"/>
                <a:cs typeface="Times New Roman" panose="02020603050405020304" pitchFamily="18" charset="0"/>
              </a:rPr>
              <a:t> </a:t>
            </a:r>
          </a:p>
        </p:txBody>
      </p:sp>
      <p:sp>
        <p:nvSpPr>
          <p:cNvPr id="9" name="Rectangle 8">
            <a:extLst>
              <a:ext uri="{FF2B5EF4-FFF2-40B4-BE49-F238E27FC236}">
                <a16:creationId xmlns:a16="http://schemas.microsoft.com/office/drawing/2014/main" id="{AAD5A9E7-DCAF-9546-9A35-09695B10A450}"/>
              </a:ext>
            </a:extLst>
          </p:cNvPr>
          <p:cNvSpPr/>
          <p:nvPr/>
        </p:nvSpPr>
        <p:spPr>
          <a:xfrm>
            <a:off x="500967" y="3895006"/>
            <a:ext cx="10977563" cy="1015663"/>
          </a:xfrm>
          <a:prstGeom prst="rect">
            <a:avLst/>
          </a:prstGeom>
        </p:spPr>
        <p:txBody>
          <a:bodyPr wrap="square">
            <a:spAutoFit/>
          </a:bodyPr>
          <a:lstStyle/>
          <a:p>
            <a:pPr marL="285750" indent="-285750">
              <a:buFont typeface="Wingdings" pitchFamily="2" charset="2"/>
              <a:buChar char="q"/>
            </a:pPr>
            <a:r>
              <a:rPr lang="en-US" sz="2000" dirty="0">
                <a:latin typeface="Times New Roman" panose="02020603050405020304" pitchFamily="18" charset="0"/>
                <a:ea typeface="Times New Roman" panose="02020603050405020304" pitchFamily="18" charset="0"/>
              </a:rPr>
              <a:t>Socio-Economic Factors have also a strong driving effect on land surface temperature. In fact, the expansion of the city in size along with the growth of urban from 2000 to 2018, lead to </a:t>
            </a:r>
            <a:r>
              <a:rPr lang="en-US" sz="2000" dirty="0">
                <a:solidFill>
                  <a:srgbClr val="C00000"/>
                </a:solidFill>
                <a:latin typeface="Times New Roman" panose="02020603050405020304" pitchFamily="18" charset="0"/>
                <a:ea typeface="Times New Roman" panose="02020603050405020304" pitchFamily="18" charset="0"/>
              </a:rPr>
              <a:t>the increase in amount of anthropogenic heat release </a:t>
            </a:r>
            <a:r>
              <a:rPr lang="en-US" sz="2000" dirty="0">
                <a:latin typeface="Times New Roman" panose="02020603050405020304" pitchFamily="18" charset="0"/>
                <a:ea typeface="Times New Roman" panose="02020603050405020304" pitchFamily="18" charset="0"/>
              </a:rPr>
              <a:t>du to human population grown in urban environment. </a:t>
            </a:r>
            <a:endParaRPr lang="en-US" sz="2000" dirty="0"/>
          </a:p>
        </p:txBody>
      </p:sp>
      <p:sp>
        <p:nvSpPr>
          <p:cNvPr id="10" name="Rectangle 9">
            <a:extLst>
              <a:ext uri="{FF2B5EF4-FFF2-40B4-BE49-F238E27FC236}">
                <a16:creationId xmlns:a16="http://schemas.microsoft.com/office/drawing/2014/main" id="{BE97851D-079D-AF4E-B875-6E3C87E800FB}"/>
              </a:ext>
            </a:extLst>
          </p:cNvPr>
          <p:cNvSpPr/>
          <p:nvPr/>
        </p:nvSpPr>
        <p:spPr>
          <a:xfrm>
            <a:off x="496204" y="5007881"/>
            <a:ext cx="11182351" cy="1292662"/>
          </a:xfrm>
          <a:prstGeom prst="rect">
            <a:avLst/>
          </a:prstGeom>
        </p:spPr>
        <p:txBody>
          <a:bodyPr wrap="square">
            <a:spAutoFit/>
          </a:bodyPr>
          <a:lstStyle/>
          <a:p>
            <a:pPr marL="342900" indent="-342900">
              <a:buFont typeface="Wingdings" pitchFamily="2" charset="2"/>
              <a:buChar char="q"/>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The comparison between the mean values of Atlanta air temperature acquired and the LST values on  May 2000 and May 2018 shows </a:t>
            </a:r>
            <a:r>
              <a:rPr lang="en-US" sz="2000" dirty="0">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rPr>
              <a:t>the effectiveness of the results: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G</a:t>
            </a:r>
            <a:r>
              <a:rPr lang="en-US" dirty="0">
                <a:latin typeface="Times New Roman" panose="02020603050405020304" pitchFamily="18" charset="0"/>
                <a:cs typeface="Times New Roman" panose="02020603050405020304" pitchFamily="18" charset="0"/>
              </a:rPr>
              <a:t>ood linear relationship.</a:t>
            </a:r>
          </a:p>
          <a:p>
            <a:r>
              <a:rPr lang="en-US" dirty="0"/>
              <a:t> </a:t>
            </a:r>
          </a:p>
          <a:p>
            <a:endParaRPr lang="en-US" sz="2000" dirty="0">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3A1349AE-BB9E-E943-9BAD-B11D0B88FB12}"/>
              </a:ext>
            </a:extLst>
          </p:cNvPr>
          <p:cNvSpPr/>
          <p:nvPr/>
        </p:nvSpPr>
        <p:spPr>
          <a:xfrm>
            <a:off x="2596466" y="97910"/>
            <a:ext cx="7172001"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kern="0" dirty="0">
                <a:solidFill>
                  <a:schemeClr val="tx1"/>
                </a:solidFill>
                <a:latin typeface="Times New Roman" panose="02020603050405020304" pitchFamily="18" charset="0"/>
                <a:cs typeface="Times New Roman" panose="02020603050405020304" pitchFamily="18" charset="0"/>
              </a:rPr>
              <a:t>DISCUSSION AND FUTURE WORKS</a:t>
            </a:r>
            <a:endParaRPr lang="en-US" sz="3200" dirty="0">
              <a:solidFill>
                <a:schemeClr val="tx1"/>
              </a:solidFill>
            </a:endParaRPr>
          </a:p>
        </p:txBody>
      </p:sp>
      <p:sp>
        <p:nvSpPr>
          <p:cNvPr id="2" name="Rectangle 1"/>
          <p:cNvSpPr/>
          <p:nvPr/>
        </p:nvSpPr>
        <p:spPr>
          <a:xfrm>
            <a:off x="496204" y="5797590"/>
            <a:ext cx="10879874" cy="646331"/>
          </a:xfrm>
          <a:prstGeom prst="rect">
            <a:avLst/>
          </a:prstGeom>
        </p:spPr>
        <p:txBody>
          <a:bodyPr wrap="square">
            <a:spAutoFit/>
          </a:bodyPr>
          <a:lstStyle/>
          <a:p>
            <a:pPr marL="285750" indent="-285750" algn="just">
              <a:buFont typeface="Wingdings" panose="05000000000000000000" pitchFamily="2" charset="2"/>
              <a:buChar char="q"/>
            </a:pPr>
            <a:r>
              <a:rPr lang="en-US" b="1" dirty="0">
                <a:solidFill>
                  <a:srgbClr val="111111"/>
                </a:solidFill>
                <a:latin typeface="Times New Roman" panose="02020603050405020304" pitchFamily="18" charset="0"/>
                <a:ea typeface="Times New Roman" panose="02020603050405020304" pitchFamily="18" charset="0"/>
                <a:cs typeface="Times New Roman" panose="02020603050405020304" pitchFamily="18" charset="0"/>
              </a:rPr>
              <a:t>FUTURE WORK</a:t>
            </a:r>
            <a:r>
              <a:rPr lang="en-US" dirty="0">
                <a:solidFill>
                  <a:srgbClr val="111111"/>
                </a:solidFill>
                <a:latin typeface="Times New Roman" panose="02020603050405020304" pitchFamily="18" charset="0"/>
                <a:ea typeface="Times New Roman" panose="02020603050405020304" pitchFamily="18" charset="0"/>
                <a:cs typeface="Times New Roman" panose="02020603050405020304" pitchFamily="18" charset="0"/>
              </a:rPr>
              <a:t>: Include interpolation methods (inverse distance weighting, kriging, multiple linear regression, etc.) in land surface temperature</a:t>
            </a:r>
            <a:r>
              <a:rPr lang="en-US" dirty="0">
                <a:latin typeface="Times New Roman" panose="02020603050405020304" pitchFamily="18" charset="0"/>
                <a:ea typeface="Times New Roman" panose="02020603050405020304" pitchFamily="18" charset="0"/>
                <a:cs typeface="Times New Roman" panose="02020603050405020304" pitchFamily="18" charset="0"/>
              </a:rPr>
              <a:t> retrieval, and land cover classification</a:t>
            </a:r>
            <a:endParaRPr lang="en-US" dirty="0"/>
          </a:p>
        </p:txBody>
      </p:sp>
    </p:spTree>
    <p:extLst>
      <p:ext uri="{BB962C8B-B14F-4D97-AF65-F5344CB8AC3E}">
        <p14:creationId xmlns:p14="http://schemas.microsoft.com/office/powerpoint/2010/main" val="4441062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DEA8323-0C31-AF4B-A79C-B8CE2C8BCB20}"/>
              </a:ext>
            </a:extLst>
          </p:cNvPr>
          <p:cNvSpPr/>
          <p:nvPr/>
        </p:nvSpPr>
        <p:spPr>
          <a:xfrm>
            <a:off x="2596466" y="97910"/>
            <a:ext cx="7172001"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kern="0" dirty="0">
              <a:solidFill>
                <a:srgbClr val="2F5496"/>
              </a:solidFill>
              <a:latin typeface="Times New Roman" panose="02020603050405020304" pitchFamily="18" charset="0"/>
              <a:ea typeface="Times New Roman" panose="02020603050405020304" pitchFamily="18" charset="0"/>
              <a:cs typeface="Times New Roman" panose="02020603050405020304" pitchFamily="18" charset="0"/>
            </a:endParaRPr>
          </a:p>
          <a:p>
            <a:pPr algn="ctr"/>
            <a:r>
              <a:rPr lang="en-US" sz="3200" b="1"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REFERENCES / BIBLIOGRAPHY</a:t>
            </a:r>
          </a:p>
          <a:p>
            <a:pPr algn="ctr"/>
            <a:endParaRPr lang="en-US" sz="3200" dirty="0">
              <a:solidFill>
                <a:schemeClr val="tx1"/>
              </a:solidFill>
            </a:endParaRPr>
          </a:p>
        </p:txBody>
      </p:sp>
      <p:sp>
        <p:nvSpPr>
          <p:cNvPr id="6" name="Rectangle 5">
            <a:extLst>
              <a:ext uri="{FF2B5EF4-FFF2-40B4-BE49-F238E27FC236}">
                <a16:creationId xmlns:a16="http://schemas.microsoft.com/office/drawing/2014/main" id="{3AC05344-7A25-8943-A0DA-C70761DBF92B}"/>
              </a:ext>
            </a:extLst>
          </p:cNvPr>
          <p:cNvSpPr/>
          <p:nvPr/>
        </p:nvSpPr>
        <p:spPr>
          <a:xfrm>
            <a:off x="0" y="1240910"/>
            <a:ext cx="12192000" cy="5355312"/>
          </a:xfrm>
          <a:prstGeom prst="rect">
            <a:avLst/>
          </a:prstGeom>
        </p:spPr>
        <p:txBody>
          <a:bodyPr wrap="square">
            <a:spAutoFit/>
          </a:bodyPr>
          <a:lstStyle/>
          <a:p>
            <a:pPr algn="just"/>
            <a:r>
              <a:rPr lang="en-US" dirty="0">
                <a:solidFill>
                  <a:srgbClr val="000000"/>
                </a:solidFill>
                <a:latin typeface="Times New Roman" panose="02020603050405020304" pitchFamily="18" charset="0"/>
                <a:ea typeface="Times New Roman" panose="02020603050405020304" pitchFamily="18" charset="0"/>
              </a:rPr>
              <a:t>1. Akbari, H., Pomerantz, M., &amp; Taha, H. (2001). Cool surfaces and shade trees to reduce energy use and improve air quality in urban areas. Solar energy, 70(3), 295-310.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2. Akbari, H., </a:t>
            </a:r>
            <a:r>
              <a:rPr lang="en-US" dirty="0" err="1">
                <a:solidFill>
                  <a:srgbClr val="000000"/>
                </a:solidFill>
                <a:latin typeface="Times New Roman" panose="02020603050405020304" pitchFamily="18" charset="0"/>
                <a:ea typeface="Times New Roman" panose="02020603050405020304" pitchFamily="18" charset="0"/>
              </a:rPr>
              <a:t>Berdahl</a:t>
            </a:r>
            <a:r>
              <a:rPr lang="en-US" dirty="0">
                <a:solidFill>
                  <a:srgbClr val="000000"/>
                </a:solidFill>
                <a:latin typeface="Times New Roman" panose="02020603050405020304" pitchFamily="18" charset="0"/>
                <a:ea typeface="Times New Roman" panose="02020603050405020304" pitchFamily="18" charset="0"/>
              </a:rPr>
              <a:t>, P.,&amp; Rose, L. S. (2002). Aging of reflective roofs: soot deposition. Applied optics, 41(12), 2355- 2360.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3. Atkinson B W (2003). Numerical modelling of urban heat-island intensity. Boundary Layer Meteorology 109(3):285-310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4. </a:t>
            </a:r>
            <a:r>
              <a:rPr lang="en-US" dirty="0" err="1">
                <a:solidFill>
                  <a:srgbClr val="000000"/>
                </a:solidFill>
                <a:latin typeface="Times New Roman" panose="02020603050405020304" pitchFamily="18" charset="0"/>
                <a:ea typeface="Times New Roman" panose="02020603050405020304" pitchFamily="18" charset="0"/>
              </a:rPr>
              <a:t>Bouyer</a:t>
            </a:r>
            <a:r>
              <a:rPr lang="en-US" dirty="0">
                <a:solidFill>
                  <a:srgbClr val="000000"/>
                </a:solidFill>
                <a:latin typeface="Times New Roman" panose="02020603050405020304" pitchFamily="18" charset="0"/>
                <a:ea typeface="Times New Roman" panose="02020603050405020304" pitchFamily="18" charset="0"/>
              </a:rPr>
              <a:t>, J., </a:t>
            </a:r>
            <a:r>
              <a:rPr lang="en-US" dirty="0" err="1">
                <a:solidFill>
                  <a:srgbClr val="000000"/>
                </a:solidFill>
                <a:latin typeface="Times New Roman" panose="02020603050405020304" pitchFamily="18" charset="0"/>
                <a:ea typeface="Times New Roman" panose="02020603050405020304" pitchFamily="18" charset="0"/>
              </a:rPr>
              <a:t>Musy</a:t>
            </a:r>
            <a:r>
              <a:rPr lang="en-US" dirty="0">
                <a:solidFill>
                  <a:srgbClr val="000000"/>
                </a:solidFill>
                <a:latin typeface="Times New Roman" panose="02020603050405020304" pitchFamily="18" charset="0"/>
                <a:ea typeface="Times New Roman" panose="02020603050405020304" pitchFamily="18" charset="0"/>
              </a:rPr>
              <a:t>, M., Huang, Y., &amp; </a:t>
            </a:r>
            <a:r>
              <a:rPr lang="en-US" dirty="0" err="1">
                <a:solidFill>
                  <a:srgbClr val="000000"/>
                </a:solidFill>
                <a:latin typeface="Times New Roman" panose="02020603050405020304" pitchFamily="18" charset="0"/>
                <a:ea typeface="Times New Roman" panose="02020603050405020304" pitchFamily="18" charset="0"/>
              </a:rPr>
              <a:t>Athamena</a:t>
            </a:r>
            <a:r>
              <a:rPr lang="en-US" dirty="0">
                <a:solidFill>
                  <a:srgbClr val="000000"/>
                </a:solidFill>
                <a:latin typeface="Times New Roman" panose="02020603050405020304" pitchFamily="18" charset="0"/>
                <a:ea typeface="Times New Roman" panose="02020603050405020304" pitchFamily="18" charset="0"/>
              </a:rPr>
              <a:t>, K. (2009). Mitigating urban heat island effect by urban design: forms and materials. Paper presented at the Proceedings of the 5th urban research symposium, cities and climate change: responding to an urgent agenda, Marseille.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5. </a:t>
            </a:r>
            <a:r>
              <a:rPr lang="en-US" dirty="0" err="1">
                <a:solidFill>
                  <a:srgbClr val="000000"/>
                </a:solidFill>
                <a:latin typeface="Times New Roman" panose="02020603050405020304" pitchFamily="18" charset="0"/>
                <a:ea typeface="Times New Roman" panose="02020603050405020304" pitchFamily="18" charset="0"/>
              </a:rPr>
              <a:t>Bousse</a:t>
            </a:r>
            <a:r>
              <a:rPr lang="en-US" dirty="0">
                <a:solidFill>
                  <a:srgbClr val="000000"/>
                </a:solidFill>
                <a:latin typeface="Times New Roman" panose="02020603050405020304" pitchFamily="18" charset="0"/>
                <a:ea typeface="Times New Roman" panose="02020603050405020304" pitchFamily="18" charset="0"/>
              </a:rPr>
              <a:t>, Y. S. (2009). Mitigating the urban heat island effect with an intensive green roof during summer in Reading, UK. </a:t>
            </a:r>
            <a:r>
              <a:rPr lang="en-US" dirty="0" err="1">
                <a:solidFill>
                  <a:srgbClr val="000000"/>
                </a:solidFill>
                <a:latin typeface="Times New Roman" panose="02020603050405020304" pitchFamily="18" charset="0"/>
                <a:ea typeface="Times New Roman" panose="02020603050405020304" pitchFamily="18" charset="0"/>
              </a:rPr>
              <a:t>Dissertação</a:t>
            </a:r>
            <a:r>
              <a:rPr lang="en-US" dirty="0">
                <a:solidFill>
                  <a:srgbClr val="000000"/>
                </a:solidFill>
                <a:latin typeface="Times New Roman" panose="02020603050405020304" pitchFamily="18" charset="0"/>
                <a:ea typeface="Times New Roman" panose="02020603050405020304" pitchFamily="18" charset="0"/>
              </a:rPr>
              <a:t> de </a:t>
            </a:r>
            <a:r>
              <a:rPr lang="en-US" dirty="0" err="1">
                <a:solidFill>
                  <a:srgbClr val="000000"/>
                </a:solidFill>
                <a:latin typeface="Times New Roman" panose="02020603050405020304" pitchFamily="18" charset="0"/>
                <a:ea typeface="Times New Roman" panose="02020603050405020304" pitchFamily="18" charset="0"/>
              </a:rPr>
              <a:t>Mestrado</a:t>
            </a:r>
            <a:r>
              <a:rPr lang="en-US" dirty="0">
                <a:solidFill>
                  <a:srgbClr val="000000"/>
                </a:solidFill>
                <a:latin typeface="Times New Roman" panose="02020603050405020304" pitchFamily="18" charset="0"/>
                <a:ea typeface="Times New Roman" panose="02020603050405020304" pitchFamily="18" charset="0"/>
              </a:rPr>
              <a:t>, University of Reading.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6. Masson, V. (2006). Urban surface modeling and the </a:t>
            </a:r>
            <a:r>
              <a:rPr lang="en-US" dirty="0" err="1">
                <a:solidFill>
                  <a:srgbClr val="000000"/>
                </a:solidFill>
                <a:latin typeface="Times New Roman" panose="02020603050405020304" pitchFamily="18" charset="0"/>
                <a:ea typeface="Times New Roman" panose="02020603050405020304" pitchFamily="18" charset="0"/>
              </a:rPr>
              <a:t>meso</a:t>
            </a:r>
            <a:r>
              <a:rPr lang="en-US" dirty="0">
                <a:solidFill>
                  <a:srgbClr val="000000"/>
                </a:solidFill>
                <a:latin typeface="Times New Roman" panose="02020603050405020304" pitchFamily="18" charset="0"/>
                <a:ea typeface="Times New Roman" panose="02020603050405020304" pitchFamily="18" charset="0"/>
              </a:rPr>
              <a:t>- scale impact of cities. Theoretical and Applied Climatology, 84(1-3), 35-45.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7. </a:t>
            </a:r>
            <a:r>
              <a:rPr lang="en-US" dirty="0" err="1">
                <a:solidFill>
                  <a:srgbClr val="000000"/>
                </a:solidFill>
                <a:latin typeface="Times New Roman" panose="02020603050405020304" pitchFamily="18" charset="0"/>
                <a:ea typeface="Times New Roman" panose="02020603050405020304" pitchFamily="18" charset="0"/>
              </a:rPr>
              <a:t>Mobaraki</a:t>
            </a:r>
            <a:r>
              <a:rPr lang="en-US" dirty="0">
                <a:solidFill>
                  <a:srgbClr val="000000"/>
                </a:solidFill>
                <a:latin typeface="Times New Roman" panose="02020603050405020304" pitchFamily="18" charset="0"/>
                <a:ea typeface="Times New Roman" panose="02020603050405020304" pitchFamily="18" charset="0"/>
              </a:rPr>
              <a:t>, A. (2012). Strategies for Mitigating Urban Heat Island Effects in Cities: Case of Shiraz City Center. Eastern Mediterranean University (EMU).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8. </a:t>
            </a:r>
            <a:r>
              <a:rPr lang="en-US" dirty="0" err="1">
                <a:solidFill>
                  <a:srgbClr val="000000"/>
                </a:solidFill>
                <a:latin typeface="Times New Roman" panose="02020603050405020304" pitchFamily="18" charset="0"/>
                <a:ea typeface="Times New Roman" panose="02020603050405020304" pitchFamily="18" charset="0"/>
              </a:rPr>
              <a:t>Oke</a:t>
            </a:r>
            <a:r>
              <a:rPr lang="en-US" dirty="0">
                <a:solidFill>
                  <a:srgbClr val="000000"/>
                </a:solidFill>
                <a:latin typeface="Times New Roman" panose="02020603050405020304" pitchFamily="18" charset="0"/>
                <a:ea typeface="Times New Roman" panose="02020603050405020304" pitchFamily="18" charset="0"/>
              </a:rPr>
              <a:t>, T.R. (1997). Urban Climates and Global Environmental Change. In: Thompson, R.D. and A. Perry (eds.) Applied Climatology: Principles &amp; Practices. New York, NY: Routledge. pp. 273-287.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9. </a:t>
            </a:r>
            <a:r>
              <a:rPr lang="en-US" dirty="0" err="1">
                <a:solidFill>
                  <a:srgbClr val="000000"/>
                </a:solidFill>
                <a:latin typeface="Times New Roman" panose="02020603050405020304" pitchFamily="18" charset="0"/>
                <a:ea typeface="Times New Roman" panose="02020603050405020304" pitchFamily="18" charset="0"/>
              </a:rPr>
              <a:t>Oke</a:t>
            </a:r>
            <a:r>
              <a:rPr lang="en-US" dirty="0">
                <a:solidFill>
                  <a:srgbClr val="000000"/>
                </a:solidFill>
                <a:latin typeface="Times New Roman" panose="02020603050405020304" pitchFamily="18" charset="0"/>
                <a:ea typeface="Times New Roman" panose="02020603050405020304" pitchFamily="18" charset="0"/>
              </a:rPr>
              <a:t>, T.R.(1982).The energetic basis of the urban heat island. Quarterly Journal of the Royal Meteorological Society, 108(455), 1-24.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10. </a:t>
            </a:r>
            <a:r>
              <a:rPr lang="en-US" dirty="0" err="1">
                <a:solidFill>
                  <a:srgbClr val="000000"/>
                </a:solidFill>
                <a:latin typeface="Times New Roman" panose="02020603050405020304" pitchFamily="18" charset="0"/>
                <a:ea typeface="Times New Roman" panose="02020603050405020304" pitchFamily="18" charset="0"/>
              </a:rPr>
              <a:t>Okwen</a:t>
            </a:r>
            <a:r>
              <a:rPr lang="en-US" dirty="0">
                <a:solidFill>
                  <a:srgbClr val="000000"/>
                </a:solidFill>
                <a:latin typeface="Times New Roman" panose="02020603050405020304" pitchFamily="18" charset="0"/>
                <a:ea typeface="Times New Roman" panose="02020603050405020304" pitchFamily="18" charset="0"/>
              </a:rPr>
              <a:t>, R., Pu, R.,&amp; Cunningham, J.(2011). Remote sensing of temperature variations around major power plants as point sources of heat. International journal of remote sensing, 32(13), 3791-3805.</a:t>
            </a:r>
            <a:endParaRPr lang="en-US"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602044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486DB5D-61AD-E548-B551-639EDB4619D9}"/>
              </a:ext>
            </a:extLst>
          </p:cNvPr>
          <p:cNvSpPr/>
          <p:nvPr/>
        </p:nvSpPr>
        <p:spPr>
          <a:xfrm>
            <a:off x="0" y="614363"/>
            <a:ext cx="12192000" cy="5293757"/>
          </a:xfrm>
          <a:prstGeom prst="rect">
            <a:avLst/>
          </a:prstGeom>
        </p:spPr>
        <p:txBody>
          <a:bodyPr wrap="square">
            <a:spAutoFit/>
          </a:bodyPr>
          <a:lstStyle/>
          <a:p>
            <a:pPr algn="ctr"/>
            <a:endParaRPr lang="en-US" dirty="0">
              <a:latin typeface="Times New Roman" panose="02020603050405020304" pitchFamily="18" charset="0"/>
              <a:ea typeface="Times New Roman" panose="02020603050405020304" pitchFamily="18" charset="0"/>
            </a:endParaRPr>
          </a:p>
          <a:p>
            <a:pPr algn="just"/>
            <a:r>
              <a:rPr lang="en-US" sz="2000" dirty="0">
                <a:latin typeface="Times New Roman" panose="02020603050405020304" pitchFamily="18" charset="0"/>
                <a:ea typeface="Times New Roman" panose="02020603050405020304" pitchFamily="18" charset="0"/>
                <a:cs typeface="Times New Roman" panose="02020603050405020304" pitchFamily="18" charset="0"/>
              </a:rPr>
              <a:t>Over the last few decades, the urban area in Atlanta has increased significantly due to its rapid economic development. Thus, a large number of forest and cropland (natural landscapes) have been replaced by built-up areas (impervious surfaces). This has led to the formation and intensification of Urban Heat Island (UHI) in Atlanta. In the present study, to analyze the </a:t>
            </a:r>
            <a:r>
              <a:rPr lang="en-US" sz="2000" dirty="0" err="1">
                <a:latin typeface="Times New Roman" panose="02020603050405020304" pitchFamily="18" charset="0"/>
                <a:ea typeface="Times New Roman" panose="02020603050405020304" pitchFamily="18" charset="0"/>
                <a:cs typeface="Times New Roman" panose="02020603050405020304" pitchFamily="18" charset="0"/>
              </a:rPr>
              <a:t>spatio</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-temporal variation of UHI in Atlanta using ArcGIS, time sequential Landsat 8 (May 15, 2000) and Landsat TM (May 1</a:t>
            </a:r>
            <a:r>
              <a:rPr lang="en-US" sz="2000" baseline="30000" dirty="0">
                <a:latin typeface="Times New Roman" panose="02020603050405020304" pitchFamily="18" charset="0"/>
                <a:ea typeface="Times New Roman" panose="02020603050405020304" pitchFamily="18" charset="0"/>
                <a:cs typeface="Times New Roman" panose="02020603050405020304" pitchFamily="18" charset="0"/>
              </a:rPr>
              <a:t>st</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 2018) were used to retrieve LST and map land use/cover of the Atlanta metropolitan area for the past 18 years (from 2000 to 2018). Thus, this paper has modelled Atlanta Land Surface Temperature and classified its land use types in 2000 and 2018, and then analyzed </a:t>
            </a:r>
            <a:r>
              <a:rPr lang="en-US" sz="2000" dirty="0">
                <a:solidFill>
                  <a:srgbClr val="222222"/>
                </a:solidFill>
                <a:latin typeface="Times New Roman" panose="02020603050405020304" pitchFamily="18" charset="0"/>
                <a:ea typeface="Times New Roman" panose="02020603050405020304" pitchFamily="18" charset="0"/>
                <a:cs typeface="Times New Roman" panose="02020603050405020304" pitchFamily="18" charset="0"/>
              </a:rPr>
              <a:t>the role of land use/covers and human activities (Urbanization) in urban heat island (UHI) evolution in Atlanta. The change detection map resulted from the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land use types classification</a:t>
            </a:r>
            <a:r>
              <a:rPr lang="en-US" sz="2000" dirty="0">
                <a:solidFill>
                  <a:srgbClr val="222222"/>
                </a:solidFill>
                <a:latin typeface="Times New Roman" panose="02020603050405020304" pitchFamily="18" charset="0"/>
                <a:ea typeface="Times New Roman" panose="02020603050405020304" pitchFamily="18" charset="0"/>
                <a:cs typeface="Times New Roman" panose="02020603050405020304" pitchFamily="18" charset="0"/>
              </a:rPr>
              <a:t> showed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an exponential increase of urbans (suburbanization) at the expense of forest and cropland. Thus, Urban, Forest, Grassland, Water, and Soil are the five land use types defined in the area of study. Furthermore, the results of land surface temperature (LST) retrieval indicated that most of the heat islands of Atlanta remained over the central area from 2000 to 2018, and the intensity of the heat islands have considerably increased over the past 18 years. Finally, the effectiveness of the retrieval results was validated by combining the LST with the mean values of Atlanta air temperature acquired  from NOAA, which shows a good relationship. </a:t>
            </a:r>
          </a:p>
          <a:p>
            <a:pPr algn="just"/>
            <a:endParaRPr lang="en-US" sz="2000" dirty="0">
              <a:latin typeface="Times New Roman" panose="02020603050405020304" pitchFamily="18" charset="0"/>
              <a:ea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ea typeface="Times New Roman" panose="02020603050405020304" pitchFamily="18" charset="0"/>
                <a:cs typeface="Times New Roman" panose="02020603050405020304" pitchFamily="18" charset="0"/>
              </a:rPr>
              <a:t>INDEX WORDS: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UHI, </a:t>
            </a:r>
            <a:r>
              <a:rPr lang="en-US" sz="2000" dirty="0" err="1">
                <a:latin typeface="Times New Roman" panose="02020603050405020304" pitchFamily="18" charset="0"/>
                <a:ea typeface="Times New Roman" panose="02020603050405020304" pitchFamily="18" charset="0"/>
                <a:cs typeface="Times New Roman" panose="02020603050405020304" pitchFamily="18" charset="0"/>
              </a:rPr>
              <a:t>Spatio</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-Temporal Variation, GIS</a:t>
            </a:r>
          </a:p>
        </p:txBody>
      </p:sp>
      <p:sp>
        <p:nvSpPr>
          <p:cNvPr id="6" name="Rectangle 5">
            <a:extLst>
              <a:ext uri="{FF2B5EF4-FFF2-40B4-BE49-F238E27FC236}">
                <a16:creationId xmlns:a16="http://schemas.microsoft.com/office/drawing/2014/main" id="{CA8FABF9-54B4-BF41-B324-7AB05E63726E}"/>
              </a:ext>
            </a:extLst>
          </p:cNvPr>
          <p:cNvSpPr/>
          <p:nvPr/>
        </p:nvSpPr>
        <p:spPr>
          <a:xfrm>
            <a:off x="3418408" y="2859"/>
            <a:ext cx="5355184" cy="7543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r>
              <a:rPr lang="en-US" sz="3200" b="1" dirty="0">
                <a:solidFill>
                  <a:schemeClr val="tx1"/>
                </a:solidFill>
                <a:latin typeface="Times New Roman" panose="02020603050405020304" pitchFamily="18" charset="0"/>
                <a:cs typeface="Times New Roman" panose="02020603050405020304" pitchFamily="18" charset="0"/>
              </a:rPr>
              <a:t>ABSTRACT</a:t>
            </a:r>
            <a:br>
              <a:rPr lang="en-US" sz="3200" b="1" dirty="0">
                <a:solidFill>
                  <a:schemeClr val="tx1"/>
                </a:solidFill>
                <a:latin typeface="Times New Roman" panose="02020603050405020304" pitchFamily="18" charset="0"/>
                <a:cs typeface="Times New Roman" panose="02020603050405020304" pitchFamily="18" charset="0"/>
              </a:rPr>
            </a:br>
            <a:endParaRPr lang="en-US" sz="3200" dirty="0">
              <a:solidFill>
                <a:schemeClr val="tx1"/>
              </a:solidFill>
            </a:endParaRPr>
          </a:p>
        </p:txBody>
      </p:sp>
    </p:spTree>
    <p:extLst>
      <p:ext uri="{BB962C8B-B14F-4D97-AF65-F5344CB8AC3E}">
        <p14:creationId xmlns:p14="http://schemas.microsoft.com/office/powerpoint/2010/main" val="14720690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6754C8A-160F-BA4D-B110-EA36B9C2488C}"/>
              </a:ext>
            </a:extLst>
          </p:cNvPr>
          <p:cNvSpPr/>
          <p:nvPr/>
        </p:nvSpPr>
        <p:spPr>
          <a:xfrm>
            <a:off x="0" y="0"/>
            <a:ext cx="11730038" cy="6740307"/>
          </a:xfrm>
          <a:prstGeom prst="rect">
            <a:avLst/>
          </a:prstGeom>
        </p:spPr>
        <p:txBody>
          <a:bodyPr wrap="square">
            <a:spAutoFit/>
          </a:bodyPr>
          <a:lstStyle/>
          <a:p>
            <a:pPr algn="just"/>
            <a:r>
              <a:rPr lang="en-US" dirty="0">
                <a:solidFill>
                  <a:srgbClr val="000000"/>
                </a:solidFill>
                <a:latin typeface="Times New Roman" panose="02020603050405020304" pitchFamily="18" charset="0"/>
                <a:ea typeface="Times New Roman" panose="02020603050405020304" pitchFamily="18" charset="0"/>
              </a:rPr>
              <a:t>11. </a:t>
            </a:r>
            <a:r>
              <a:rPr lang="en-US" dirty="0" err="1">
                <a:solidFill>
                  <a:srgbClr val="000000"/>
                </a:solidFill>
                <a:latin typeface="Times New Roman" panose="02020603050405020304" pitchFamily="18" charset="0"/>
                <a:ea typeface="Times New Roman" panose="02020603050405020304" pitchFamily="18" charset="0"/>
              </a:rPr>
              <a:t>Priyadarsini</a:t>
            </a:r>
            <a:r>
              <a:rPr lang="en-US" dirty="0">
                <a:solidFill>
                  <a:srgbClr val="000000"/>
                </a:solidFill>
                <a:latin typeface="Times New Roman" panose="02020603050405020304" pitchFamily="18" charset="0"/>
                <a:ea typeface="Times New Roman" panose="02020603050405020304" pitchFamily="18" charset="0"/>
              </a:rPr>
              <a:t>, R., Hien, W. N., &amp; David, C. K. W. (2008). Microclimatic modeling of the urban thermal environment of Singapore to mitigate urban heat island. Solar energy, 82(8), 727-745.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12. </a:t>
            </a:r>
            <a:r>
              <a:rPr lang="en-US" dirty="0" err="1">
                <a:solidFill>
                  <a:srgbClr val="000000"/>
                </a:solidFill>
                <a:latin typeface="Times New Roman" panose="02020603050405020304" pitchFamily="18" charset="0"/>
                <a:ea typeface="Times New Roman" panose="02020603050405020304" pitchFamily="18" charset="0"/>
              </a:rPr>
              <a:t>Quattrochi</a:t>
            </a:r>
            <a:r>
              <a:rPr lang="en-US" dirty="0">
                <a:solidFill>
                  <a:srgbClr val="000000"/>
                </a:solidFill>
                <a:latin typeface="Times New Roman" panose="02020603050405020304" pitchFamily="18" charset="0"/>
                <a:ea typeface="Times New Roman" panose="02020603050405020304" pitchFamily="18" charset="0"/>
              </a:rPr>
              <a:t>, D. A., J. C. </a:t>
            </a:r>
            <a:r>
              <a:rPr lang="en-US" dirty="0" err="1">
                <a:solidFill>
                  <a:srgbClr val="000000"/>
                </a:solidFill>
                <a:latin typeface="Times New Roman" panose="02020603050405020304" pitchFamily="18" charset="0"/>
                <a:ea typeface="Times New Roman" panose="02020603050405020304" pitchFamily="18" charset="0"/>
              </a:rPr>
              <a:t>Luvall</a:t>
            </a:r>
            <a:r>
              <a:rPr lang="en-US" dirty="0">
                <a:solidFill>
                  <a:srgbClr val="000000"/>
                </a:solidFill>
                <a:latin typeface="Times New Roman" panose="02020603050405020304" pitchFamily="18" charset="0"/>
                <a:ea typeface="Times New Roman" panose="02020603050405020304" pitchFamily="18" charset="0"/>
              </a:rPr>
              <a:t>, and M. G. Estes Jr, (1999). Project ATLANTA (Atlanta Land use Analysis: Temperature and Air Quality): Use of Remote Sensing and Modeling to Analyze How Urban Land Use Change Affects Meteorology and Air Quality Through Time. </a:t>
            </a:r>
            <a:r>
              <a:rPr lang="en-US" i="1" dirty="0">
                <a:solidFill>
                  <a:srgbClr val="000000"/>
                </a:solidFill>
                <a:latin typeface="Times New Roman" panose="02020603050405020304" pitchFamily="18" charset="0"/>
                <a:ea typeface="Times New Roman" panose="02020603050405020304" pitchFamily="18" charset="0"/>
              </a:rPr>
              <a:t>NASA technical report</a:t>
            </a:r>
            <a:r>
              <a:rPr lang="en-US" dirty="0">
                <a:solidFill>
                  <a:srgbClr val="000000"/>
                </a:solidFill>
                <a:latin typeface="Times New Roman" panose="02020603050405020304" pitchFamily="18" charset="0"/>
                <a:ea typeface="Times New Roman" panose="02020603050405020304" pitchFamily="18" charset="0"/>
              </a:rPr>
              <a:t>, </a:t>
            </a:r>
            <a:r>
              <a:rPr lang="en-US" b="1" dirty="0">
                <a:solidFill>
                  <a:srgbClr val="000000"/>
                </a:solidFill>
                <a:latin typeface="Times New Roman" panose="02020603050405020304" pitchFamily="18" charset="0"/>
                <a:ea typeface="Times New Roman" panose="02020603050405020304" pitchFamily="18" charset="0"/>
              </a:rPr>
              <a:t>2147483647</a:t>
            </a:r>
            <a:r>
              <a:rPr lang="en-US" dirty="0">
                <a:solidFill>
                  <a:srgbClr val="000000"/>
                </a:solidFill>
                <a:latin typeface="Times New Roman" panose="02020603050405020304" pitchFamily="18" charset="0"/>
                <a:ea typeface="Times New Roman" panose="02020603050405020304" pitchFamily="18" charset="0"/>
              </a:rPr>
              <a:t>.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13. </a:t>
            </a:r>
            <a:r>
              <a:rPr lang="en-US" dirty="0" err="1">
                <a:solidFill>
                  <a:srgbClr val="000000"/>
                </a:solidFill>
                <a:latin typeface="Times New Roman" panose="02020603050405020304" pitchFamily="18" charset="0"/>
                <a:ea typeface="Times New Roman" panose="02020603050405020304" pitchFamily="18" charset="0"/>
              </a:rPr>
              <a:t>Santamouris</a:t>
            </a:r>
            <a:r>
              <a:rPr lang="en-US" dirty="0">
                <a:solidFill>
                  <a:srgbClr val="000000"/>
                </a:solidFill>
                <a:latin typeface="Times New Roman" panose="02020603050405020304" pitchFamily="18" charset="0"/>
                <a:ea typeface="Times New Roman" panose="02020603050405020304" pitchFamily="18" charset="0"/>
              </a:rPr>
              <a:t>, M., </a:t>
            </a:r>
            <a:r>
              <a:rPr lang="en-US" dirty="0" err="1">
                <a:solidFill>
                  <a:srgbClr val="000000"/>
                </a:solidFill>
                <a:latin typeface="Times New Roman" panose="02020603050405020304" pitchFamily="18" charset="0"/>
                <a:ea typeface="Times New Roman" panose="02020603050405020304" pitchFamily="18" charset="0"/>
              </a:rPr>
              <a:t>Paraponiaris</a:t>
            </a:r>
            <a:r>
              <a:rPr lang="en-US" dirty="0">
                <a:solidFill>
                  <a:srgbClr val="000000"/>
                </a:solidFill>
                <a:latin typeface="Times New Roman" panose="02020603050405020304" pitchFamily="18" charset="0"/>
                <a:ea typeface="Times New Roman" panose="02020603050405020304" pitchFamily="18" charset="0"/>
              </a:rPr>
              <a:t>, K., &amp; </a:t>
            </a:r>
            <a:r>
              <a:rPr lang="en-US" dirty="0" err="1">
                <a:solidFill>
                  <a:srgbClr val="000000"/>
                </a:solidFill>
                <a:latin typeface="Times New Roman" panose="02020603050405020304" pitchFamily="18" charset="0"/>
                <a:ea typeface="Times New Roman" panose="02020603050405020304" pitchFamily="18" charset="0"/>
              </a:rPr>
              <a:t>Mihalakakou</a:t>
            </a:r>
            <a:r>
              <a:rPr lang="en-US" dirty="0">
                <a:solidFill>
                  <a:srgbClr val="000000"/>
                </a:solidFill>
                <a:latin typeface="Times New Roman" panose="02020603050405020304" pitchFamily="18" charset="0"/>
                <a:ea typeface="Times New Roman" panose="02020603050405020304" pitchFamily="18" charset="0"/>
              </a:rPr>
              <a:t>, G. (2007). Estimating the ecological footprint of the heat island effect over Athens, Greece. Climatic Change, 80(3-4), 265-276.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14. </a:t>
            </a:r>
            <a:r>
              <a:rPr lang="en-US" dirty="0" err="1">
                <a:solidFill>
                  <a:srgbClr val="000000"/>
                </a:solidFill>
                <a:latin typeface="Times New Roman" panose="02020603050405020304" pitchFamily="18" charset="0"/>
                <a:ea typeface="Times New Roman" panose="02020603050405020304" pitchFamily="18" charset="0"/>
              </a:rPr>
              <a:t>Synnefa</a:t>
            </a:r>
            <a:r>
              <a:rPr lang="en-US" dirty="0">
                <a:solidFill>
                  <a:srgbClr val="000000"/>
                </a:solidFill>
                <a:latin typeface="Times New Roman" panose="02020603050405020304" pitchFamily="18" charset="0"/>
                <a:ea typeface="Times New Roman" panose="02020603050405020304" pitchFamily="18" charset="0"/>
              </a:rPr>
              <a:t>, A., </a:t>
            </a:r>
            <a:r>
              <a:rPr lang="en-US" dirty="0" err="1">
                <a:solidFill>
                  <a:srgbClr val="000000"/>
                </a:solidFill>
                <a:latin typeface="Times New Roman" panose="02020603050405020304" pitchFamily="18" charset="0"/>
                <a:ea typeface="Times New Roman" panose="02020603050405020304" pitchFamily="18" charset="0"/>
              </a:rPr>
              <a:t>Dandou</a:t>
            </a:r>
            <a:r>
              <a:rPr lang="en-US" dirty="0">
                <a:solidFill>
                  <a:srgbClr val="000000"/>
                </a:solidFill>
                <a:latin typeface="Times New Roman" panose="02020603050405020304" pitchFamily="18" charset="0"/>
                <a:ea typeface="Times New Roman" panose="02020603050405020304" pitchFamily="18" charset="0"/>
              </a:rPr>
              <a:t>, A., </a:t>
            </a:r>
            <a:r>
              <a:rPr lang="en-US" dirty="0" err="1">
                <a:solidFill>
                  <a:srgbClr val="000000"/>
                </a:solidFill>
                <a:latin typeface="Times New Roman" panose="02020603050405020304" pitchFamily="18" charset="0"/>
                <a:ea typeface="Times New Roman" panose="02020603050405020304" pitchFamily="18" charset="0"/>
              </a:rPr>
              <a:t>Santamouris</a:t>
            </a:r>
            <a:r>
              <a:rPr lang="en-US" dirty="0">
                <a:solidFill>
                  <a:srgbClr val="000000"/>
                </a:solidFill>
                <a:latin typeface="Times New Roman" panose="02020603050405020304" pitchFamily="18" charset="0"/>
                <a:ea typeface="Times New Roman" panose="02020603050405020304" pitchFamily="18" charset="0"/>
              </a:rPr>
              <a:t>, M., </a:t>
            </a:r>
            <a:r>
              <a:rPr lang="en-US" dirty="0" err="1">
                <a:solidFill>
                  <a:srgbClr val="000000"/>
                </a:solidFill>
                <a:latin typeface="Times New Roman" panose="02020603050405020304" pitchFamily="18" charset="0"/>
                <a:ea typeface="Times New Roman" panose="02020603050405020304" pitchFamily="18" charset="0"/>
              </a:rPr>
              <a:t>Tombrou</a:t>
            </a:r>
            <a:r>
              <a:rPr lang="en-US" dirty="0">
                <a:solidFill>
                  <a:srgbClr val="000000"/>
                </a:solidFill>
                <a:latin typeface="Times New Roman" panose="02020603050405020304" pitchFamily="18" charset="0"/>
                <a:ea typeface="Times New Roman" panose="02020603050405020304" pitchFamily="18" charset="0"/>
              </a:rPr>
              <a:t>, M., &amp; </a:t>
            </a:r>
            <a:r>
              <a:rPr lang="en-US" dirty="0" err="1">
                <a:solidFill>
                  <a:srgbClr val="000000"/>
                </a:solidFill>
                <a:latin typeface="Times New Roman" panose="02020603050405020304" pitchFamily="18" charset="0"/>
                <a:ea typeface="Times New Roman" panose="02020603050405020304" pitchFamily="18" charset="0"/>
              </a:rPr>
              <a:t>Soulakellis</a:t>
            </a:r>
            <a:r>
              <a:rPr lang="en-US" dirty="0">
                <a:solidFill>
                  <a:srgbClr val="000000"/>
                </a:solidFill>
                <a:latin typeface="Times New Roman" panose="02020603050405020304" pitchFamily="18" charset="0"/>
                <a:ea typeface="Times New Roman" panose="02020603050405020304" pitchFamily="18" charset="0"/>
              </a:rPr>
              <a:t>, N. (2008). On the use of cool materials as a heat island mitigation strategy. Journal of Applied Meteorology and Climatology, 47(11), 2846-2856.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15. </a:t>
            </a:r>
            <a:r>
              <a:rPr lang="en-US" dirty="0" err="1">
                <a:solidFill>
                  <a:srgbClr val="000000"/>
                </a:solidFill>
                <a:latin typeface="Times New Roman" panose="02020603050405020304" pitchFamily="18" charset="0"/>
                <a:ea typeface="Times New Roman" panose="02020603050405020304" pitchFamily="18" charset="0"/>
              </a:rPr>
              <a:t>Shahmohamadi</a:t>
            </a:r>
            <a:r>
              <a:rPr lang="en-US" dirty="0">
                <a:solidFill>
                  <a:srgbClr val="000000"/>
                </a:solidFill>
                <a:latin typeface="Times New Roman" panose="02020603050405020304" pitchFamily="18" charset="0"/>
                <a:ea typeface="Times New Roman" panose="02020603050405020304" pitchFamily="18" charset="0"/>
              </a:rPr>
              <a:t>, P., Che-Ani, A., </a:t>
            </a:r>
            <a:r>
              <a:rPr lang="en-US" dirty="0" err="1">
                <a:solidFill>
                  <a:srgbClr val="000000"/>
                </a:solidFill>
                <a:latin typeface="Times New Roman" panose="02020603050405020304" pitchFamily="18" charset="0"/>
                <a:ea typeface="Times New Roman" panose="02020603050405020304" pitchFamily="18" charset="0"/>
              </a:rPr>
              <a:t>Ramly</a:t>
            </a:r>
            <a:r>
              <a:rPr lang="en-US" dirty="0">
                <a:solidFill>
                  <a:srgbClr val="000000"/>
                </a:solidFill>
                <a:latin typeface="Times New Roman" panose="02020603050405020304" pitchFamily="18" charset="0"/>
                <a:ea typeface="Times New Roman" panose="02020603050405020304" pitchFamily="18" charset="0"/>
              </a:rPr>
              <a:t>, A., </a:t>
            </a:r>
            <a:r>
              <a:rPr lang="en-US" dirty="0" err="1">
                <a:solidFill>
                  <a:srgbClr val="000000"/>
                </a:solidFill>
                <a:latin typeface="Times New Roman" panose="02020603050405020304" pitchFamily="18" charset="0"/>
                <a:ea typeface="Times New Roman" panose="02020603050405020304" pitchFamily="18" charset="0"/>
              </a:rPr>
              <a:t>Maulud</a:t>
            </a:r>
            <a:r>
              <a:rPr lang="en-US" dirty="0">
                <a:solidFill>
                  <a:srgbClr val="000000"/>
                </a:solidFill>
                <a:latin typeface="Times New Roman" panose="02020603050405020304" pitchFamily="18" charset="0"/>
                <a:ea typeface="Times New Roman" panose="02020603050405020304" pitchFamily="18" charset="0"/>
              </a:rPr>
              <a:t>, K., &amp; </a:t>
            </a:r>
            <a:r>
              <a:rPr lang="en-US" dirty="0" err="1">
                <a:solidFill>
                  <a:srgbClr val="000000"/>
                </a:solidFill>
                <a:latin typeface="Times New Roman" panose="02020603050405020304" pitchFamily="18" charset="0"/>
                <a:ea typeface="Times New Roman" panose="02020603050405020304" pitchFamily="18" charset="0"/>
              </a:rPr>
              <a:t>Mohd</a:t>
            </a:r>
            <a:r>
              <a:rPr lang="en-US" dirty="0">
                <a:solidFill>
                  <a:srgbClr val="000000"/>
                </a:solidFill>
                <a:latin typeface="Times New Roman" panose="02020603050405020304" pitchFamily="18" charset="0"/>
                <a:ea typeface="Times New Roman" panose="02020603050405020304" pitchFamily="18" charset="0"/>
              </a:rPr>
              <a:t>-Nor, M. (2010). Reducing urban heat island effects: A systematic review to achieve energy consumption balance. Paper presented at the Phys. Sci.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16.Taha, H. (1997). Urban climates and heat islands: albedo, evapotranspiration, and anthropogenic heat. Energy and buildings, 25(2), 99-103.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17.United States Environmental Protection Agency. (August, 2013). </a:t>
            </a:r>
            <a:r>
              <a:rPr lang="en-US" i="1" dirty="0">
                <a:solidFill>
                  <a:srgbClr val="000000"/>
                </a:solidFill>
                <a:latin typeface="Times New Roman" panose="02020603050405020304" pitchFamily="18" charset="0"/>
                <a:ea typeface="Times New Roman" panose="02020603050405020304" pitchFamily="18" charset="0"/>
              </a:rPr>
              <a:t>Heat Island Impacts. </a:t>
            </a:r>
            <a:r>
              <a:rPr lang="en-US" dirty="0">
                <a:solidFill>
                  <a:srgbClr val="000000"/>
                </a:solidFill>
                <a:latin typeface="Times New Roman" panose="02020603050405020304" pitchFamily="18" charset="0"/>
                <a:ea typeface="Times New Roman" panose="02020603050405020304" pitchFamily="18" charset="0"/>
              </a:rPr>
              <a:t>Retrieved From http://</a:t>
            </a:r>
            <a:r>
              <a:rPr lang="en-US" dirty="0" err="1">
                <a:solidFill>
                  <a:srgbClr val="000000"/>
                </a:solidFill>
                <a:latin typeface="Times New Roman" panose="02020603050405020304" pitchFamily="18" charset="0"/>
                <a:ea typeface="Times New Roman" panose="02020603050405020304" pitchFamily="18" charset="0"/>
              </a:rPr>
              <a:t>www.epa.gov</a:t>
            </a:r>
            <a:r>
              <a:rPr lang="en-US" dirty="0">
                <a:solidFill>
                  <a:srgbClr val="000000"/>
                </a:solidFill>
                <a:latin typeface="Times New Roman" panose="02020603050405020304" pitchFamily="18" charset="0"/>
                <a:ea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rPr>
              <a:t>hiri</a:t>
            </a:r>
            <a:r>
              <a:rPr lang="en-US" dirty="0">
                <a:solidFill>
                  <a:srgbClr val="000000"/>
                </a:solidFill>
                <a:latin typeface="Times New Roman" panose="02020603050405020304" pitchFamily="18" charset="0"/>
                <a:ea typeface="Times New Roman" panose="02020603050405020304" pitchFamily="18" charset="0"/>
              </a:rPr>
              <a:t>/impacts/</a:t>
            </a:r>
            <a:r>
              <a:rPr lang="en-US" dirty="0" err="1">
                <a:solidFill>
                  <a:srgbClr val="000000"/>
                </a:solidFill>
                <a:latin typeface="Times New Roman" panose="02020603050405020304" pitchFamily="18" charset="0"/>
                <a:ea typeface="Times New Roman" panose="02020603050405020304" pitchFamily="18" charset="0"/>
              </a:rPr>
              <a:t>index.htm</a:t>
            </a:r>
            <a:r>
              <a:rPr lang="en-US" dirty="0">
                <a:solidFill>
                  <a:srgbClr val="000000"/>
                </a:solidFill>
                <a:latin typeface="Times New Roman" panose="02020603050405020304" pitchFamily="18" charset="0"/>
                <a:ea typeface="Times New Roman" panose="02020603050405020304" pitchFamily="18" charset="0"/>
              </a:rPr>
              <a:t>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18.UCAR, Center for Science Education. (2011). </a:t>
            </a:r>
            <a:r>
              <a:rPr lang="en-US" i="1" dirty="0">
                <a:solidFill>
                  <a:srgbClr val="000000"/>
                </a:solidFill>
                <a:latin typeface="Times New Roman" panose="02020603050405020304" pitchFamily="18" charset="0"/>
                <a:ea typeface="Times New Roman" panose="02020603050405020304" pitchFamily="18" charset="0"/>
              </a:rPr>
              <a:t>Urban Heat Islands. </a:t>
            </a:r>
            <a:r>
              <a:rPr lang="en-US" dirty="0">
                <a:solidFill>
                  <a:srgbClr val="000000"/>
                </a:solidFill>
                <a:latin typeface="Times New Roman" panose="02020603050405020304" pitchFamily="18" charset="0"/>
                <a:ea typeface="Times New Roman" panose="02020603050405020304" pitchFamily="18" charset="0"/>
              </a:rPr>
              <a:t>Retrieved From http://</a:t>
            </a:r>
            <a:r>
              <a:rPr lang="en-US" dirty="0" err="1">
                <a:solidFill>
                  <a:srgbClr val="000000"/>
                </a:solidFill>
                <a:latin typeface="Times New Roman" panose="02020603050405020304" pitchFamily="18" charset="0"/>
                <a:ea typeface="Times New Roman" panose="02020603050405020304" pitchFamily="18" charset="0"/>
              </a:rPr>
              <a:t>scied.ucar.edu</a:t>
            </a:r>
            <a:r>
              <a:rPr lang="en-US" dirty="0">
                <a:solidFill>
                  <a:srgbClr val="000000"/>
                </a:solidFill>
                <a:latin typeface="Times New Roman" panose="02020603050405020304" pitchFamily="18" charset="0"/>
                <a:ea typeface="Times New Roman" panose="02020603050405020304" pitchFamily="18" charset="0"/>
              </a:rPr>
              <a:t>/</a:t>
            </a:r>
            <a:r>
              <a:rPr lang="en-US" dirty="0" err="1">
                <a:solidFill>
                  <a:srgbClr val="000000"/>
                </a:solidFill>
                <a:latin typeface="Times New Roman" panose="02020603050405020304" pitchFamily="18" charset="0"/>
                <a:ea typeface="Times New Roman" panose="02020603050405020304" pitchFamily="18" charset="0"/>
              </a:rPr>
              <a:t>longcontent</a:t>
            </a:r>
            <a:r>
              <a:rPr lang="en-US" dirty="0">
                <a:solidFill>
                  <a:srgbClr val="000000"/>
                </a:solidFill>
                <a:latin typeface="Times New Roman" panose="02020603050405020304" pitchFamily="18" charset="0"/>
                <a:ea typeface="Times New Roman" panose="02020603050405020304" pitchFamily="18" charset="0"/>
              </a:rPr>
              <a:t>/urban-heat-islands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19. </a:t>
            </a:r>
            <a:r>
              <a:rPr lang="en-US" dirty="0" err="1">
                <a:solidFill>
                  <a:srgbClr val="000000"/>
                </a:solidFill>
                <a:latin typeface="Times New Roman" panose="02020603050405020304" pitchFamily="18" charset="0"/>
                <a:ea typeface="Times New Roman" panose="02020603050405020304" pitchFamily="18" charset="0"/>
              </a:rPr>
              <a:t>Voogt</a:t>
            </a:r>
            <a:r>
              <a:rPr lang="en-US" dirty="0">
                <a:solidFill>
                  <a:srgbClr val="000000"/>
                </a:solidFill>
                <a:latin typeface="Times New Roman" panose="02020603050405020304" pitchFamily="18" charset="0"/>
                <a:ea typeface="Times New Roman" panose="02020603050405020304" pitchFamily="18" charset="0"/>
              </a:rPr>
              <a:t>, J. A. (2004). Urban heat islands: hotter cities. America Institute of Biological Sciences. </a:t>
            </a:r>
            <a:endParaRPr lang="en-US" dirty="0">
              <a:latin typeface="Times New Roman" panose="02020603050405020304" pitchFamily="18" charset="0"/>
              <a:ea typeface="Times New Roman" panose="02020603050405020304" pitchFamily="18" charset="0"/>
            </a:endParaRPr>
          </a:p>
          <a:p>
            <a:r>
              <a:rPr lang="en-US" dirty="0">
                <a:latin typeface="Times New Roman" panose="02020603050405020304" pitchFamily="18" charset="0"/>
                <a:ea typeface="Times New Roman" panose="02020603050405020304" pitchFamily="18" charset="0"/>
              </a:rPr>
              <a:t>20.Weng, Q.H.; Yang, S.H. Managing the adverse thermal effects of urban development in a densely populated Chinese city. </a:t>
            </a:r>
            <a:r>
              <a:rPr lang="en-US" i="1" dirty="0">
                <a:latin typeface="Times New Roman" panose="02020603050405020304" pitchFamily="18" charset="0"/>
                <a:ea typeface="Times New Roman" panose="02020603050405020304" pitchFamily="18" charset="0"/>
              </a:rPr>
              <a:t>J. Environ. </a:t>
            </a:r>
            <a:r>
              <a:rPr lang="en-US" i="1" dirty="0" err="1">
                <a:latin typeface="Times New Roman" panose="02020603050405020304" pitchFamily="18" charset="0"/>
                <a:ea typeface="Times New Roman" panose="02020603050405020304" pitchFamily="18" charset="0"/>
              </a:rPr>
              <a:t>Manag</a:t>
            </a:r>
            <a:r>
              <a:rPr lang="en-US" i="1" dirty="0">
                <a:latin typeface="Times New Roman" panose="02020603050405020304" pitchFamily="18" charset="0"/>
                <a:ea typeface="Times New Roman" panose="02020603050405020304" pitchFamily="18" charset="0"/>
              </a:rPr>
              <a:t>. </a:t>
            </a:r>
            <a:r>
              <a:rPr lang="en-US" b="1" dirty="0">
                <a:latin typeface="Times New Roman" panose="02020603050405020304" pitchFamily="18" charset="0"/>
                <a:ea typeface="Times New Roman" panose="02020603050405020304" pitchFamily="18" charset="0"/>
              </a:rPr>
              <a:t>2004</a:t>
            </a:r>
            <a:r>
              <a:rPr lang="en-US" dirty="0">
                <a:latin typeface="Times New Roman" panose="02020603050405020304" pitchFamily="18" charset="0"/>
                <a:ea typeface="Times New Roman" panose="02020603050405020304" pitchFamily="18" charset="0"/>
              </a:rPr>
              <a:t>, </a:t>
            </a:r>
            <a:r>
              <a:rPr lang="en-US" i="1" dirty="0">
                <a:latin typeface="Times New Roman" panose="02020603050405020304" pitchFamily="18" charset="0"/>
                <a:ea typeface="Times New Roman" panose="02020603050405020304" pitchFamily="18" charset="0"/>
              </a:rPr>
              <a:t>70</a:t>
            </a:r>
            <a:r>
              <a:rPr lang="en-US" dirty="0">
                <a:latin typeface="Times New Roman" panose="02020603050405020304" pitchFamily="18" charset="0"/>
                <a:ea typeface="Times New Roman" panose="02020603050405020304" pitchFamily="18" charset="0"/>
              </a:rPr>
              <a:t>, 145–156 </a:t>
            </a:r>
          </a:p>
          <a:p>
            <a:pPr algn="just"/>
            <a:r>
              <a:rPr lang="en-US" dirty="0">
                <a:solidFill>
                  <a:srgbClr val="000000"/>
                </a:solidFill>
                <a:latin typeface="Times New Roman" panose="02020603050405020304" pitchFamily="18" charset="0"/>
                <a:ea typeface="Times New Roman" panose="02020603050405020304" pitchFamily="18" charset="0"/>
              </a:rPr>
              <a:t>21. Yamamoto, Y. (2006). Measures to mitigate urban heat islands. Science and Technology Trends Quarterly Review, 18(1), 65- 83. </a:t>
            </a:r>
            <a:endParaRPr lang="en-US" dirty="0">
              <a:latin typeface="Times New Roman" panose="02020603050405020304" pitchFamily="18" charset="0"/>
              <a:ea typeface="Times New Roman" panose="02020603050405020304" pitchFamily="18" charset="0"/>
            </a:endParaRPr>
          </a:p>
          <a:p>
            <a:pPr algn="just"/>
            <a:r>
              <a:rPr lang="en-US" dirty="0">
                <a:solidFill>
                  <a:srgbClr val="000000"/>
                </a:solidFill>
                <a:latin typeface="Times New Roman" panose="02020603050405020304" pitchFamily="18" charset="0"/>
                <a:ea typeface="Times New Roman" panose="02020603050405020304" pitchFamily="18" charset="0"/>
              </a:rPr>
              <a:t>22. Yang, X., and C. P. Lo, (2003). Modeling Urban Growth and Landscape Change for Atlanta Metropolitan Region. </a:t>
            </a:r>
            <a:r>
              <a:rPr lang="en-US" i="1" dirty="0">
                <a:solidFill>
                  <a:srgbClr val="000000"/>
                </a:solidFill>
                <a:latin typeface="Times New Roman" panose="02020603050405020304" pitchFamily="18" charset="0"/>
                <a:ea typeface="Times New Roman" panose="02020603050405020304" pitchFamily="18" charset="0"/>
              </a:rPr>
              <a:t>International Journal of Geographical Information Science</a:t>
            </a:r>
            <a:r>
              <a:rPr lang="en-US" dirty="0">
                <a:solidFill>
                  <a:srgbClr val="000000"/>
                </a:solidFill>
                <a:latin typeface="Times New Roman" panose="02020603050405020304" pitchFamily="18" charset="0"/>
                <a:ea typeface="Times New Roman" panose="02020603050405020304" pitchFamily="18" charset="0"/>
              </a:rPr>
              <a:t>, </a:t>
            </a:r>
            <a:r>
              <a:rPr lang="en-US" b="1" dirty="0">
                <a:solidFill>
                  <a:srgbClr val="000000"/>
                </a:solidFill>
                <a:latin typeface="Times New Roman" panose="02020603050405020304" pitchFamily="18" charset="0"/>
                <a:ea typeface="Times New Roman" panose="02020603050405020304" pitchFamily="18" charset="0"/>
              </a:rPr>
              <a:t>17, </a:t>
            </a:r>
            <a:r>
              <a:rPr lang="en-US" dirty="0">
                <a:solidFill>
                  <a:srgbClr val="000000"/>
                </a:solidFill>
                <a:latin typeface="Times New Roman" panose="02020603050405020304" pitchFamily="18" charset="0"/>
                <a:ea typeface="Times New Roman" panose="02020603050405020304" pitchFamily="18" charset="0"/>
              </a:rPr>
              <a:t>463-488 </a:t>
            </a:r>
            <a:endParaRPr lang="en-US"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889135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BE176B1-ACA3-CD49-B830-FD4F2AA547AC}"/>
              </a:ext>
            </a:extLst>
          </p:cNvPr>
          <p:cNvSpPr/>
          <p:nvPr/>
        </p:nvSpPr>
        <p:spPr>
          <a:xfrm>
            <a:off x="396700" y="2571013"/>
            <a:ext cx="6280694" cy="584775"/>
          </a:xfrm>
          <a:prstGeom prst="rect">
            <a:avLst/>
          </a:prstGeom>
        </p:spPr>
        <p:txBody>
          <a:bodyPr wrap="none">
            <a:spAutoFit/>
          </a:bodyPr>
          <a:lstStyle/>
          <a:p>
            <a:pPr marL="285750" indent="-285750">
              <a:buFont typeface="Wingdings" pitchFamily="2" charset="2"/>
              <a:buChar char="q"/>
            </a:pP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MATERIALS AND METHODS</a:t>
            </a:r>
            <a:r>
              <a:rPr lang="en-US" sz="3200" dirty="0">
                <a:latin typeface="Times New Roman" panose="02020603050405020304" pitchFamily="18" charset="0"/>
                <a:cs typeface="Times New Roman" panose="02020603050405020304" pitchFamily="18" charset="0"/>
              </a:rPr>
              <a:t> </a:t>
            </a:r>
          </a:p>
        </p:txBody>
      </p:sp>
      <p:sp>
        <p:nvSpPr>
          <p:cNvPr id="6" name="Rectangle 5">
            <a:extLst>
              <a:ext uri="{FF2B5EF4-FFF2-40B4-BE49-F238E27FC236}">
                <a16:creationId xmlns:a16="http://schemas.microsoft.com/office/drawing/2014/main" id="{99636D85-4600-A64A-AD10-900616AF75DE}"/>
              </a:ext>
            </a:extLst>
          </p:cNvPr>
          <p:cNvSpPr/>
          <p:nvPr/>
        </p:nvSpPr>
        <p:spPr>
          <a:xfrm>
            <a:off x="396700" y="3778439"/>
            <a:ext cx="7486345" cy="584775"/>
          </a:xfrm>
          <a:prstGeom prst="rect">
            <a:avLst/>
          </a:prstGeom>
        </p:spPr>
        <p:txBody>
          <a:bodyPr wrap="none">
            <a:spAutoFit/>
          </a:bodyPr>
          <a:lstStyle/>
          <a:p>
            <a:pPr marL="285750" indent="-285750" algn="ctr">
              <a:spcBef>
                <a:spcPts val="1200"/>
              </a:spcBef>
              <a:buFont typeface="Wingdings" pitchFamily="2" charset="2"/>
              <a:buChar char="q"/>
            </a:pP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rPr>
              <a:t>RESULTS AND INTERPRETATIONS</a:t>
            </a:r>
            <a:endParaRPr lang="en-US" sz="3200" b="1" kern="0" dirty="0">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16273801-4A71-4A4F-BC09-8D9795C4DA95}"/>
              </a:ext>
            </a:extLst>
          </p:cNvPr>
          <p:cNvSpPr/>
          <p:nvPr/>
        </p:nvSpPr>
        <p:spPr>
          <a:xfrm>
            <a:off x="399265" y="4870503"/>
            <a:ext cx="7619394" cy="584775"/>
          </a:xfrm>
          <a:prstGeom prst="rect">
            <a:avLst/>
          </a:prstGeom>
        </p:spPr>
        <p:txBody>
          <a:bodyPr wrap="none">
            <a:spAutoFit/>
          </a:bodyPr>
          <a:lstStyle/>
          <a:p>
            <a:pPr marL="285750" indent="-285750" algn="ctr">
              <a:spcBef>
                <a:spcPts val="1200"/>
              </a:spcBef>
              <a:buFont typeface="Wingdings" pitchFamily="2" charset="2"/>
              <a:buChar char="q"/>
            </a:pP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rPr>
              <a:t>DISCUSSION AND FUTURE WORKS </a:t>
            </a:r>
            <a:endParaRPr lang="en-US" sz="3200" b="1" kern="0" dirty="0">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4CE2019D-5902-B544-9DE3-5513257ECF32}"/>
              </a:ext>
            </a:extLst>
          </p:cNvPr>
          <p:cNvSpPr/>
          <p:nvPr/>
        </p:nvSpPr>
        <p:spPr>
          <a:xfrm>
            <a:off x="399265" y="1443984"/>
            <a:ext cx="5044273" cy="707886"/>
          </a:xfrm>
          <a:prstGeom prst="rect">
            <a:avLst/>
          </a:prstGeom>
        </p:spPr>
        <p:txBody>
          <a:bodyPr wrap="square">
            <a:spAutoFit/>
          </a:bodyPr>
          <a:lstStyle/>
          <a:p>
            <a:pPr marL="285750" indent="-285750" algn="just">
              <a:spcBef>
                <a:spcPts val="1200"/>
              </a:spcBef>
              <a:buFont typeface="Wingdings" pitchFamily="2" charset="2"/>
              <a:buChar char="q"/>
            </a:pP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rPr>
              <a:t>INTRODUCTION</a:t>
            </a:r>
            <a:r>
              <a:rPr lang="en-US" sz="4000" b="1" kern="0"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4000" b="1" kern="0" dirty="0">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EBE6F444-F1B7-604E-A677-5FE552EE3BED}"/>
              </a:ext>
            </a:extLst>
          </p:cNvPr>
          <p:cNvSpPr/>
          <p:nvPr/>
        </p:nvSpPr>
        <p:spPr>
          <a:xfrm>
            <a:off x="3418408" y="144344"/>
            <a:ext cx="5355184" cy="800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tx1"/>
              </a:solidFill>
              <a:latin typeface="Times New Roman" panose="02020603050405020304" pitchFamily="18" charset="0"/>
              <a:cs typeface="Times New Roman" panose="02020603050405020304" pitchFamily="18" charset="0"/>
            </a:endParaRPr>
          </a:p>
          <a:p>
            <a:pPr algn="ctr"/>
            <a:r>
              <a:rPr lang="en-US" sz="3200" b="1" dirty="0">
                <a:solidFill>
                  <a:schemeClr val="tx1"/>
                </a:solidFill>
                <a:latin typeface="Times New Roman" panose="02020603050405020304" pitchFamily="18" charset="0"/>
                <a:cs typeface="Times New Roman" panose="02020603050405020304" pitchFamily="18" charset="0"/>
              </a:rPr>
              <a:t>CONTENT</a:t>
            </a:r>
            <a:br>
              <a:rPr lang="en-US" sz="3200" b="1" dirty="0">
                <a:solidFill>
                  <a:schemeClr val="tx1"/>
                </a:solidFill>
                <a:latin typeface="Times New Roman" panose="02020603050405020304" pitchFamily="18" charset="0"/>
                <a:cs typeface="Times New Roman" panose="02020603050405020304" pitchFamily="18" charset="0"/>
              </a:rPr>
            </a:br>
            <a:endParaRPr lang="en-US" sz="3200" dirty="0">
              <a:solidFill>
                <a:schemeClr val="tx1"/>
              </a:solidFill>
            </a:endParaRPr>
          </a:p>
        </p:txBody>
      </p:sp>
    </p:spTree>
    <p:extLst>
      <p:ext uri="{BB962C8B-B14F-4D97-AF65-F5344CB8AC3E}">
        <p14:creationId xmlns:p14="http://schemas.microsoft.com/office/powerpoint/2010/main" val="3141483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1A36979-EBB0-4548-A2E3-A59BB3FCAF57}"/>
              </a:ext>
            </a:extLst>
          </p:cNvPr>
          <p:cNvSpPr/>
          <p:nvPr/>
        </p:nvSpPr>
        <p:spPr>
          <a:xfrm>
            <a:off x="4276512" y="5708342"/>
            <a:ext cx="3248453" cy="400110"/>
          </a:xfrm>
          <a:prstGeom prst="rect">
            <a:avLst/>
          </a:prstGeom>
        </p:spPr>
        <p:txBody>
          <a:bodyPr wrap="none">
            <a:spAutoFit/>
          </a:bodyPr>
          <a:lstStyle/>
          <a:p>
            <a:r>
              <a:rPr lang="en-US" sz="2000" b="1" dirty="0">
                <a:latin typeface="Times New Roman" panose="02020603050405020304" pitchFamily="18" charset="0"/>
                <a:ea typeface="Calibri" panose="020F0502020204030204" pitchFamily="34" charset="0"/>
                <a:cs typeface="Times New Roman" panose="02020603050405020304" pitchFamily="18" charset="0"/>
              </a:rPr>
              <a:t>SOURCE</a:t>
            </a:r>
            <a:r>
              <a:rPr lang="en-US" sz="2000" dirty="0">
                <a:latin typeface="Times New Roman" panose="02020603050405020304" pitchFamily="18" charset="0"/>
                <a:ea typeface="Calibri" panose="020F0502020204030204" pitchFamily="34" charset="0"/>
                <a:cs typeface="Times New Roman" panose="02020603050405020304" pitchFamily="18" charset="0"/>
              </a:rPr>
              <a:t>: NASA WEBSITE</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0DFA5A12-675A-744A-B39E-5DB9875D24AB}"/>
              </a:ext>
            </a:extLst>
          </p:cNvPr>
          <p:cNvSpPr/>
          <p:nvPr/>
        </p:nvSpPr>
        <p:spPr>
          <a:xfrm>
            <a:off x="233363" y="1242586"/>
            <a:ext cx="11649767" cy="400110"/>
          </a:xfrm>
          <a:prstGeom prst="rect">
            <a:avLst/>
          </a:prstGeom>
        </p:spPr>
        <p:txBody>
          <a:bodyPr wrap="square">
            <a:spAutoFit/>
          </a:bodyPr>
          <a:lstStyle/>
          <a:p>
            <a:pPr marL="285750" indent="-285750">
              <a:buFont typeface="Wingdings" pitchFamily="2" charset="2"/>
              <a:buChar char="q"/>
            </a:pP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UHI: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Temperature at the heart or the center of the city higher than its surroundings or the suburban area</a:t>
            </a:r>
            <a:r>
              <a:rPr lang="en-US" sz="2000" dirty="0">
                <a:latin typeface="Times New Roman" panose="02020603050405020304" pitchFamily="18" charset="0"/>
                <a:cs typeface="Times New Roman" panose="02020603050405020304" pitchFamily="18" charset="0"/>
              </a:rPr>
              <a:t> </a:t>
            </a:r>
          </a:p>
        </p:txBody>
      </p:sp>
      <p:sp>
        <p:nvSpPr>
          <p:cNvPr id="7" name="Rectangle 6">
            <a:extLst>
              <a:ext uri="{FF2B5EF4-FFF2-40B4-BE49-F238E27FC236}">
                <a16:creationId xmlns:a16="http://schemas.microsoft.com/office/drawing/2014/main" id="{C13A908A-5354-9645-A6F7-EF4A5624CA6C}"/>
              </a:ext>
            </a:extLst>
          </p:cNvPr>
          <p:cNvSpPr/>
          <p:nvPr/>
        </p:nvSpPr>
        <p:spPr>
          <a:xfrm>
            <a:off x="3418408" y="144344"/>
            <a:ext cx="5355184" cy="800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tx1"/>
              </a:solidFill>
              <a:latin typeface="Times New Roman" panose="02020603050405020304" pitchFamily="18" charset="0"/>
              <a:cs typeface="Times New Roman" panose="02020603050405020304" pitchFamily="18" charset="0"/>
            </a:endParaRPr>
          </a:p>
          <a:p>
            <a:pPr algn="ctr"/>
            <a:r>
              <a:rPr lang="en-US" sz="3200" b="1" dirty="0">
                <a:solidFill>
                  <a:schemeClr val="tx1"/>
                </a:solidFill>
                <a:latin typeface="Times New Roman" panose="02020603050405020304" pitchFamily="18" charset="0"/>
                <a:cs typeface="Times New Roman" panose="02020603050405020304" pitchFamily="18" charset="0"/>
              </a:rPr>
              <a:t>INTRODUCTION </a:t>
            </a:r>
            <a:br>
              <a:rPr lang="en-US" sz="3200" b="1" dirty="0">
                <a:solidFill>
                  <a:schemeClr val="tx1"/>
                </a:solidFill>
                <a:latin typeface="Times New Roman" panose="02020603050405020304" pitchFamily="18" charset="0"/>
                <a:cs typeface="Times New Roman" panose="02020603050405020304" pitchFamily="18" charset="0"/>
              </a:rPr>
            </a:br>
            <a:endParaRPr lang="en-US" sz="3200" dirty="0">
              <a:solidFill>
                <a:schemeClr val="tx1"/>
              </a:solidFill>
            </a:endParaRPr>
          </a:p>
        </p:txBody>
      </p:sp>
      <p:pic>
        <p:nvPicPr>
          <p:cNvPr id="8" name="Picture 7">
            <a:extLst>
              <a:ext uri="{FF2B5EF4-FFF2-40B4-BE49-F238E27FC236}">
                <a16:creationId xmlns:a16="http://schemas.microsoft.com/office/drawing/2014/main" id="{DBACD297-E4DC-FF44-99A3-F1717C960ABD}"/>
              </a:ext>
            </a:extLst>
          </p:cNvPr>
          <p:cNvPicPr>
            <a:picLocks noChangeAspect="1"/>
          </p:cNvPicPr>
          <p:nvPr/>
        </p:nvPicPr>
        <p:blipFill>
          <a:blip r:embed="rId2"/>
          <a:stretch>
            <a:fillRect/>
          </a:stretch>
        </p:blipFill>
        <p:spPr>
          <a:xfrm>
            <a:off x="233363" y="1798390"/>
            <a:ext cx="5667376" cy="3816597"/>
          </a:xfrm>
          <a:prstGeom prst="rect">
            <a:avLst/>
          </a:prstGeom>
        </p:spPr>
      </p:pic>
      <p:pic>
        <p:nvPicPr>
          <p:cNvPr id="9" name="Picture 8">
            <a:extLst>
              <a:ext uri="{FF2B5EF4-FFF2-40B4-BE49-F238E27FC236}">
                <a16:creationId xmlns:a16="http://schemas.microsoft.com/office/drawing/2014/main" id="{2D93C805-0A2E-F54A-BEA1-F70D4CE2BFD1}"/>
              </a:ext>
            </a:extLst>
          </p:cNvPr>
          <p:cNvPicPr>
            <a:picLocks noChangeAspect="1"/>
          </p:cNvPicPr>
          <p:nvPr/>
        </p:nvPicPr>
        <p:blipFill>
          <a:blip r:embed="rId3"/>
          <a:stretch>
            <a:fillRect/>
          </a:stretch>
        </p:blipFill>
        <p:spPr>
          <a:xfrm>
            <a:off x="5995989" y="1798390"/>
            <a:ext cx="5887141" cy="3816597"/>
          </a:xfrm>
          <a:prstGeom prst="rect">
            <a:avLst/>
          </a:prstGeom>
        </p:spPr>
      </p:pic>
    </p:spTree>
    <p:extLst>
      <p:ext uri="{BB962C8B-B14F-4D97-AF65-F5344CB8AC3E}">
        <p14:creationId xmlns:p14="http://schemas.microsoft.com/office/powerpoint/2010/main" val="30505333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E16AF4-8989-E649-8D66-28C60F716E07}"/>
              </a:ext>
            </a:extLst>
          </p:cNvPr>
          <p:cNvSpPr/>
          <p:nvPr/>
        </p:nvSpPr>
        <p:spPr>
          <a:xfrm>
            <a:off x="254362" y="877313"/>
            <a:ext cx="10963275" cy="369332"/>
          </a:xfrm>
          <a:prstGeom prst="rect">
            <a:avLst/>
          </a:prstGeom>
        </p:spPr>
        <p:txBody>
          <a:bodyPr wrap="square">
            <a:spAutoFit/>
          </a:bodyPr>
          <a:lstStyle/>
          <a:p>
            <a:pPr marL="285750" indent="-285750">
              <a:buFont typeface="Wingdings" pitchFamily="2" charset="2"/>
              <a:buChar char="q"/>
            </a:pPr>
            <a:r>
              <a:rPr lang="en-US" dirty="0">
                <a:latin typeface="Times New Roman" panose="02020603050405020304" pitchFamily="18" charset="0"/>
                <a:ea typeface="Times New Roman" panose="02020603050405020304" pitchFamily="18" charset="0"/>
              </a:rPr>
              <a:t>Last few decades Atlanta affected by extreme heat, and it net increase in urban land has been dramatic</a:t>
            </a:r>
            <a:r>
              <a:rPr lang="en-US" dirty="0"/>
              <a:t> </a:t>
            </a:r>
          </a:p>
        </p:txBody>
      </p:sp>
      <p:sp>
        <p:nvSpPr>
          <p:cNvPr id="5" name="Rectangle 4">
            <a:extLst>
              <a:ext uri="{FF2B5EF4-FFF2-40B4-BE49-F238E27FC236}">
                <a16:creationId xmlns:a16="http://schemas.microsoft.com/office/drawing/2014/main" id="{E1B8BE52-F0B6-8946-A867-0E6772D65383}"/>
              </a:ext>
            </a:extLst>
          </p:cNvPr>
          <p:cNvSpPr/>
          <p:nvPr/>
        </p:nvSpPr>
        <p:spPr>
          <a:xfrm>
            <a:off x="250844" y="2000987"/>
            <a:ext cx="10782301" cy="646331"/>
          </a:xfrm>
          <a:prstGeom prst="rect">
            <a:avLst/>
          </a:prstGeom>
        </p:spPr>
        <p:txBody>
          <a:bodyPr wrap="square">
            <a:spAutoFit/>
          </a:bodyPr>
          <a:lstStyle/>
          <a:p>
            <a:pPr marL="285750" indent="-285750">
              <a:buFont typeface="Wingdings" pitchFamily="2" charset="2"/>
              <a:buChar char="q"/>
            </a:pPr>
            <a:r>
              <a:rPr lang="en-US" dirty="0">
                <a:latin typeface="Times New Roman" panose="02020603050405020304" pitchFamily="18" charset="0"/>
                <a:ea typeface="Times New Roman" panose="02020603050405020304" pitchFamily="18" charset="0"/>
              </a:rPr>
              <a:t>Atlanta’s net increase in urban land from 1999 to 2050 is projected to be 928,379 ha at a rate of about 50 ha per day, representing an increase of 254% for the entire period; </a:t>
            </a:r>
            <a:r>
              <a:rPr lang="en-US" dirty="0"/>
              <a:t> </a:t>
            </a:r>
            <a:r>
              <a:rPr lang="en-US" dirty="0">
                <a:solidFill>
                  <a:srgbClr val="C00000"/>
                </a:solidFill>
                <a:latin typeface="Times New Roman" panose="02020603050405020304" pitchFamily="18" charset="0"/>
                <a:cs typeface="Times New Roman" panose="02020603050405020304" pitchFamily="18" charset="0"/>
              </a:rPr>
              <a:t>Yang and Lo (2003 )</a:t>
            </a:r>
          </a:p>
        </p:txBody>
      </p:sp>
      <p:sp>
        <p:nvSpPr>
          <p:cNvPr id="7" name="Rectangle 6">
            <a:extLst>
              <a:ext uri="{FF2B5EF4-FFF2-40B4-BE49-F238E27FC236}">
                <a16:creationId xmlns:a16="http://schemas.microsoft.com/office/drawing/2014/main" id="{075EA5BD-DD86-ED45-AE07-3146BDE5BC10}"/>
              </a:ext>
            </a:extLst>
          </p:cNvPr>
          <p:cNvSpPr/>
          <p:nvPr/>
        </p:nvSpPr>
        <p:spPr>
          <a:xfrm>
            <a:off x="250844" y="1337154"/>
            <a:ext cx="10782301" cy="663833"/>
          </a:xfrm>
          <a:prstGeom prst="rect">
            <a:avLst/>
          </a:prstGeom>
        </p:spPr>
        <p:txBody>
          <a:bodyPr wrap="square">
            <a:spAutoFit/>
          </a:bodyPr>
          <a:lstStyle/>
          <a:p>
            <a:pPr marL="285750" indent="-285750">
              <a:buFont typeface="Wingdings" pitchFamily="2" charset="2"/>
              <a:buChar char="q"/>
            </a:pPr>
            <a:r>
              <a:rPr lang="en-US" spc="10" dirty="0">
                <a:solidFill>
                  <a:srgbClr val="333333"/>
                </a:solidFill>
                <a:latin typeface="Times New Roman" panose="02020603050405020304" pitchFamily="18" charset="0"/>
                <a:ea typeface="Times New Roman" panose="02020603050405020304" pitchFamily="18" charset="0"/>
              </a:rPr>
              <a:t>The urban heat island (UHI) effect changes heat and water cycles in Atlanta, and has been accused of elevating energy consumption and deteriorating living environment</a:t>
            </a:r>
            <a:r>
              <a:rPr lang="en-US" dirty="0"/>
              <a:t> </a:t>
            </a:r>
          </a:p>
        </p:txBody>
      </p:sp>
      <p:sp>
        <p:nvSpPr>
          <p:cNvPr id="10" name="Rectangle 9">
            <a:extLst>
              <a:ext uri="{FF2B5EF4-FFF2-40B4-BE49-F238E27FC236}">
                <a16:creationId xmlns:a16="http://schemas.microsoft.com/office/drawing/2014/main" id="{DA6B2CF8-B0D1-B246-8F6F-1928EF5496F2}"/>
              </a:ext>
            </a:extLst>
          </p:cNvPr>
          <p:cNvSpPr/>
          <p:nvPr/>
        </p:nvSpPr>
        <p:spPr>
          <a:xfrm>
            <a:off x="3120300" y="43879"/>
            <a:ext cx="5355184" cy="6674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tx1"/>
              </a:solidFill>
              <a:latin typeface="Times New Roman" panose="02020603050405020304" pitchFamily="18" charset="0"/>
              <a:cs typeface="Times New Roman" panose="02020603050405020304" pitchFamily="18" charset="0"/>
            </a:endParaRPr>
          </a:p>
          <a:p>
            <a:pPr algn="ctr"/>
            <a:r>
              <a:rPr lang="en-US" sz="3200" b="1" dirty="0">
                <a:solidFill>
                  <a:schemeClr val="tx1"/>
                </a:solidFill>
                <a:latin typeface="Times New Roman" panose="02020603050405020304" pitchFamily="18" charset="0"/>
                <a:cs typeface="Times New Roman" panose="02020603050405020304" pitchFamily="18" charset="0"/>
              </a:rPr>
              <a:t>INTRODUCTION </a:t>
            </a:r>
            <a:br>
              <a:rPr lang="en-US" sz="3200" b="1" dirty="0">
                <a:solidFill>
                  <a:schemeClr val="tx1"/>
                </a:solidFill>
                <a:latin typeface="Times New Roman" panose="02020603050405020304" pitchFamily="18" charset="0"/>
                <a:cs typeface="Times New Roman" panose="02020603050405020304" pitchFamily="18" charset="0"/>
              </a:rPr>
            </a:br>
            <a:endParaRPr lang="en-US" sz="3200" dirty="0">
              <a:solidFill>
                <a:schemeClr val="tx1"/>
              </a:solidFill>
            </a:endParaRPr>
          </a:p>
        </p:txBody>
      </p:sp>
      <p:pic>
        <p:nvPicPr>
          <p:cNvPr id="3" name="Picture 2">
            <a:extLst>
              <a:ext uri="{FF2B5EF4-FFF2-40B4-BE49-F238E27FC236}">
                <a16:creationId xmlns:a16="http://schemas.microsoft.com/office/drawing/2014/main" id="{7A2F0756-4ABF-B24C-9256-FBC1D7CCE029}"/>
              </a:ext>
            </a:extLst>
          </p:cNvPr>
          <p:cNvPicPr>
            <a:picLocks noChangeAspect="1"/>
          </p:cNvPicPr>
          <p:nvPr/>
        </p:nvPicPr>
        <p:blipFill>
          <a:blip r:embed="rId2"/>
          <a:stretch>
            <a:fillRect/>
          </a:stretch>
        </p:blipFill>
        <p:spPr>
          <a:xfrm>
            <a:off x="311557" y="2664820"/>
            <a:ext cx="5330437" cy="3316764"/>
          </a:xfrm>
          <a:prstGeom prst="rect">
            <a:avLst/>
          </a:prstGeom>
        </p:spPr>
      </p:pic>
      <p:pic>
        <p:nvPicPr>
          <p:cNvPr id="6" name="Picture 5">
            <a:extLst>
              <a:ext uri="{FF2B5EF4-FFF2-40B4-BE49-F238E27FC236}">
                <a16:creationId xmlns:a16="http://schemas.microsoft.com/office/drawing/2014/main" id="{24D5FD0B-3619-1141-9016-217C88D96A9E}"/>
              </a:ext>
            </a:extLst>
          </p:cNvPr>
          <p:cNvPicPr>
            <a:picLocks noChangeAspect="1"/>
          </p:cNvPicPr>
          <p:nvPr/>
        </p:nvPicPr>
        <p:blipFill>
          <a:blip r:embed="rId3"/>
          <a:stretch>
            <a:fillRect/>
          </a:stretch>
        </p:blipFill>
        <p:spPr>
          <a:xfrm>
            <a:off x="5735999" y="2669949"/>
            <a:ext cx="6010523" cy="3311635"/>
          </a:xfrm>
          <a:prstGeom prst="rect">
            <a:avLst/>
          </a:prstGeom>
        </p:spPr>
      </p:pic>
      <p:sp>
        <p:nvSpPr>
          <p:cNvPr id="11" name="Rectangle 10">
            <a:extLst>
              <a:ext uri="{FF2B5EF4-FFF2-40B4-BE49-F238E27FC236}">
                <a16:creationId xmlns:a16="http://schemas.microsoft.com/office/drawing/2014/main" id="{C8B67C86-8A51-8C45-AFFD-EB11B06F7C8D}"/>
              </a:ext>
            </a:extLst>
          </p:cNvPr>
          <p:cNvSpPr/>
          <p:nvPr/>
        </p:nvSpPr>
        <p:spPr>
          <a:xfrm>
            <a:off x="4049879" y="5999086"/>
            <a:ext cx="3372240" cy="400110"/>
          </a:xfrm>
          <a:prstGeom prst="rect">
            <a:avLst/>
          </a:prstGeom>
        </p:spPr>
        <p:txBody>
          <a:bodyPr wrap="square">
            <a:spAutoFit/>
          </a:bodyPr>
          <a:lstStyle/>
          <a:p>
            <a:r>
              <a:rPr lang="en-US" sz="2000" b="1" dirty="0">
                <a:latin typeface="Times New Roman" panose="02020603050405020304" pitchFamily="18" charset="0"/>
                <a:ea typeface="Calibri" panose="020F0502020204030204" pitchFamily="34" charset="0"/>
                <a:cs typeface="Times New Roman" panose="02020603050405020304" pitchFamily="18" charset="0"/>
              </a:rPr>
              <a:t>SOURCE</a:t>
            </a:r>
            <a:r>
              <a:rPr lang="en-US" sz="2000" dirty="0">
                <a:latin typeface="Times New Roman" panose="02020603050405020304" pitchFamily="18" charset="0"/>
                <a:ea typeface="Calibri" panose="020F0502020204030204" pitchFamily="34" charset="0"/>
                <a:cs typeface="Times New Roman" panose="02020603050405020304" pitchFamily="18" charset="0"/>
              </a:rPr>
              <a:t>: NASA WEBSITE</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58216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08B238A-33F7-CB42-BDA8-227087AE729B}"/>
              </a:ext>
            </a:extLst>
          </p:cNvPr>
          <p:cNvSpPr/>
          <p:nvPr/>
        </p:nvSpPr>
        <p:spPr>
          <a:xfrm>
            <a:off x="3418408" y="144344"/>
            <a:ext cx="5355184" cy="800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tx1"/>
              </a:solidFill>
              <a:latin typeface="Times New Roman" panose="02020603050405020304" pitchFamily="18" charset="0"/>
              <a:cs typeface="Times New Roman" panose="02020603050405020304" pitchFamily="18" charset="0"/>
            </a:endParaRPr>
          </a:p>
          <a:p>
            <a:pPr algn="ctr"/>
            <a:r>
              <a:rPr lang="en-US" sz="3200" b="1" dirty="0">
                <a:solidFill>
                  <a:schemeClr val="tx1"/>
                </a:solidFill>
                <a:latin typeface="Times New Roman" panose="02020603050405020304" pitchFamily="18" charset="0"/>
                <a:cs typeface="Times New Roman" panose="02020603050405020304" pitchFamily="18" charset="0"/>
              </a:rPr>
              <a:t>INTRODUCTION </a:t>
            </a:r>
            <a:br>
              <a:rPr lang="en-US" sz="3200" b="1" dirty="0">
                <a:solidFill>
                  <a:schemeClr val="tx1"/>
                </a:solidFill>
                <a:latin typeface="Times New Roman" panose="02020603050405020304" pitchFamily="18" charset="0"/>
                <a:cs typeface="Times New Roman" panose="02020603050405020304" pitchFamily="18" charset="0"/>
              </a:rPr>
            </a:br>
            <a:endParaRPr lang="en-US" sz="3200" dirty="0">
              <a:solidFill>
                <a:schemeClr val="tx1"/>
              </a:solidFill>
            </a:endParaRPr>
          </a:p>
        </p:txBody>
      </p:sp>
      <p:sp>
        <p:nvSpPr>
          <p:cNvPr id="22" name="Rectangle 21">
            <a:extLst>
              <a:ext uri="{FF2B5EF4-FFF2-40B4-BE49-F238E27FC236}">
                <a16:creationId xmlns:a16="http://schemas.microsoft.com/office/drawing/2014/main" id="{0F78D43F-CD95-3145-8680-DE743E18CBA2}"/>
              </a:ext>
            </a:extLst>
          </p:cNvPr>
          <p:cNvSpPr/>
          <p:nvPr/>
        </p:nvSpPr>
        <p:spPr>
          <a:xfrm>
            <a:off x="123236" y="1394731"/>
            <a:ext cx="11637355" cy="4330929"/>
          </a:xfrm>
          <a:prstGeom prst="rect">
            <a:avLst/>
          </a:prstGeom>
          <a:solidFill>
            <a:schemeClr val="bg1"/>
          </a:solidFill>
        </p:spPr>
        <p:txBody>
          <a:bodyPr wrap="square">
            <a:spAutoFit/>
          </a:bodyPr>
          <a:lstStyle/>
          <a:p>
            <a:pPr algn="just"/>
            <a:r>
              <a:rPr lang="en-US" sz="2800" b="1" dirty="0">
                <a:solidFill>
                  <a:srgbClr val="C00000"/>
                </a:solidFill>
                <a:latin typeface="Times New Roman" panose="02020603050405020304" pitchFamily="18" charset="0"/>
                <a:ea typeface="Times New Roman" panose="02020603050405020304" pitchFamily="18" charset="0"/>
              </a:rPr>
              <a:t>OBJECTIFS</a:t>
            </a:r>
          </a:p>
          <a:p>
            <a:pPr algn="just"/>
            <a:endParaRPr lang="en-US" dirty="0">
              <a:solidFill>
                <a:schemeClr val="accent6">
                  <a:lumMod val="50000"/>
                </a:schemeClr>
              </a:solidFill>
              <a:latin typeface="Times New Roman" panose="02020603050405020304" pitchFamily="18" charset="0"/>
              <a:ea typeface="Times New Roman" panose="02020603050405020304" pitchFamily="18" charset="0"/>
            </a:endParaRPr>
          </a:p>
          <a:p>
            <a:pPr marR="0" lvl="0" algn="just">
              <a:lnSpc>
                <a:spcPct val="107000"/>
              </a:lnSpc>
              <a:spcBef>
                <a:spcPts val="0"/>
              </a:spcBef>
              <a:spcAft>
                <a:spcPts val="0"/>
              </a:spcAft>
            </a:pPr>
            <a:r>
              <a:rPr lang="en-US" sz="2400" b="1" dirty="0">
                <a:solidFill>
                  <a:schemeClr val="accent6">
                    <a:lumMod val="50000"/>
                  </a:schemeClr>
                </a:solidFill>
                <a:latin typeface="Times New Roman" panose="02020603050405020304" pitchFamily="18" charset="0"/>
                <a:ea typeface="Calibri" panose="020F0502020204030204" pitchFamily="34" charset="0"/>
                <a:cs typeface="Times New Roman" panose="02020603050405020304" pitchFamily="18" charset="0"/>
              </a:rPr>
              <a:t>1. Study  the role of land use/covers and human activities (Urbanization) in urban heat island (UHI) evolution in Atlanta by analyzing its spatial and temporal variability from 2000 to 2018;</a:t>
            </a:r>
          </a:p>
          <a:p>
            <a:pPr marL="457200" marR="0" algn="just">
              <a:spcBef>
                <a:spcPts val="0"/>
              </a:spcBef>
              <a:spcAft>
                <a:spcPts val="0"/>
              </a:spcAft>
            </a:pPr>
            <a:r>
              <a:rPr lang="en-US" sz="2400" b="1" dirty="0">
                <a:latin typeface="Times New Roman" panose="02020603050405020304" pitchFamily="18" charset="0"/>
                <a:ea typeface="Times New Roman" panose="02020603050405020304" pitchFamily="18" charset="0"/>
                <a:cs typeface="Times New Roman" panose="02020603050405020304" pitchFamily="18" charset="0"/>
              </a:rPr>
              <a:t> </a:t>
            </a:r>
            <a:endParaRPr lang="en-US" sz="2400" b="1" dirty="0">
              <a:latin typeface="Times New Roman" panose="02020603050405020304" pitchFamily="18" charset="0"/>
              <a:ea typeface="Calibri" panose="020F0502020204030204" pitchFamily="34" charset="0"/>
              <a:cs typeface="Times New Roman" panose="02020603050405020304" pitchFamily="18" charset="0"/>
            </a:endParaRPr>
          </a:p>
          <a:p>
            <a:pPr marR="0" lvl="0" algn="just">
              <a:lnSpc>
                <a:spcPct val="107000"/>
              </a:lnSpc>
              <a:spcBef>
                <a:spcPts val="0"/>
              </a:spcBef>
              <a:spcAft>
                <a:spcPts val="0"/>
              </a:spcAft>
            </a:pPr>
            <a:r>
              <a:rPr lang="en-US" sz="2400" b="1" dirty="0">
                <a:solidFill>
                  <a:schemeClr val="accent2">
                    <a:lumMod val="50000"/>
                  </a:schemeClr>
                </a:solidFill>
                <a:latin typeface="Times New Roman" panose="02020603050405020304" pitchFamily="18" charset="0"/>
                <a:ea typeface="Calibri" panose="020F0502020204030204" pitchFamily="34" charset="0"/>
                <a:cs typeface="Times New Roman" panose="02020603050405020304" pitchFamily="18" charset="0"/>
              </a:rPr>
              <a:t>2. Modelling Atlanta Land Surface Temperature in 2000 and 2018 using GIS Raster Calculator;</a:t>
            </a:r>
          </a:p>
          <a:p>
            <a:pPr marR="0" lvl="0" algn="just">
              <a:lnSpc>
                <a:spcPct val="107000"/>
              </a:lnSpc>
              <a:spcBef>
                <a:spcPts val="0"/>
              </a:spcBef>
              <a:spcAft>
                <a:spcPts val="0"/>
              </a:spcAft>
            </a:pPr>
            <a:endParaRPr lang="en-US" sz="2400" b="1"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pPr>
            <a:r>
              <a:rPr lang="en-US" sz="24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3. </a:t>
            </a:r>
            <a:r>
              <a:rPr lang="en-US" sz="2400" b="1" dirty="0">
                <a:solidFill>
                  <a:srgbClr val="FF0000"/>
                </a:solidFill>
                <a:latin typeface="Times New Roman" panose="02020603050405020304" pitchFamily="18" charset="0"/>
                <a:cs typeface="Times New Roman" panose="02020603050405020304" pitchFamily="18" charset="0"/>
              </a:rPr>
              <a:t>Demonstrate usefulness Of GIS Techniques To Study Urban Heat Island. </a:t>
            </a:r>
          </a:p>
          <a:p>
            <a:pPr marR="0" lvl="0" algn="just">
              <a:lnSpc>
                <a:spcPct val="107000"/>
              </a:lnSpc>
              <a:spcBef>
                <a:spcPts val="0"/>
              </a:spcBef>
              <a:spcAft>
                <a:spcPts val="0"/>
              </a:spcAft>
            </a:pPr>
            <a:endParaRPr lang="en-US" sz="24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97657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DF1C2C-6EDA-8E48-829D-8ACA02FF471A}"/>
              </a:ext>
            </a:extLst>
          </p:cNvPr>
          <p:cNvSpPr/>
          <p:nvPr/>
        </p:nvSpPr>
        <p:spPr>
          <a:xfrm>
            <a:off x="173651" y="940743"/>
            <a:ext cx="2459776" cy="764312"/>
          </a:xfrm>
          <a:prstGeom prst="rect">
            <a:avLst/>
          </a:prstGeom>
        </p:spPr>
        <p:txBody>
          <a:bodyPr wrap="none">
            <a:spAutoFit/>
          </a:bodyPr>
          <a:lstStyle/>
          <a:p>
            <a:pPr>
              <a:spcBef>
                <a:spcPts val="200"/>
              </a:spcBef>
            </a:pPr>
            <a:r>
              <a:rPr lang="en-US" sz="2400"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1. STUDY AREA</a:t>
            </a:r>
          </a:p>
          <a:p>
            <a:pPr>
              <a:spcBef>
                <a:spcPts val="200"/>
              </a:spcBef>
            </a:pPr>
            <a:endParaRPr lang="en-US" b="1" dirty="0">
              <a:solidFill>
                <a:srgbClr val="2F5496"/>
              </a:solidFill>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0DDD2766-BC8B-E643-8B83-6C0244FC721B}"/>
              </a:ext>
            </a:extLst>
          </p:cNvPr>
          <p:cNvSpPr/>
          <p:nvPr/>
        </p:nvSpPr>
        <p:spPr>
          <a:xfrm>
            <a:off x="1227646" y="4090448"/>
            <a:ext cx="3570208" cy="1041311"/>
          </a:xfrm>
          <a:prstGeom prst="rect">
            <a:avLst/>
          </a:prstGeom>
        </p:spPr>
        <p:txBody>
          <a:bodyPr wrap="none">
            <a:spAutoFit/>
          </a:bodyPr>
          <a:lstStyle/>
          <a:p>
            <a:pPr>
              <a:spcBef>
                <a:spcPts val="200"/>
              </a:spcBef>
            </a:pPr>
            <a:r>
              <a:rPr lang="en-US" sz="24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600" b="1" dirty="0">
                <a:latin typeface="Times New Roman" panose="02020603050405020304" pitchFamily="18" charset="0"/>
                <a:ea typeface="Times New Roman" panose="02020603050405020304" pitchFamily="18" charset="0"/>
                <a:cs typeface="Times New Roman" panose="02020603050405020304" pitchFamily="18" charset="0"/>
              </a:rPr>
              <a:t>Atlanta, Georgia</a:t>
            </a:r>
          </a:p>
          <a:p>
            <a:pPr>
              <a:spcBef>
                <a:spcPts val="200"/>
              </a:spcBef>
            </a:pPr>
            <a:endParaRPr lang="en-US" sz="2400" b="1" dirty="0">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31812834-002A-ED4C-933E-69308561C036}"/>
              </a:ext>
            </a:extLst>
          </p:cNvPr>
          <p:cNvSpPr txBox="1"/>
          <p:nvPr/>
        </p:nvSpPr>
        <p:spPr>
          <a:xfrm>
            <a:off x="928688" y="3200400"/>
            <a:ext cx="184731" cy="369332"/>
          </a:xfrm>
          <a:prstGeom prst="rect">
            <a:avLst/>
          </a:prstGeom>
          <a:noFill/>
        </p:spPr>
        <p:txBody>
          <a:bodyPr wrap="none" rtlCol="0">
            <a:spAutoFit/>
          </a:bodyPr>
          <a:lstStyle/>
          <a:p>
            <a:endParaRPr lang="en-US" dirty="0"/>
          </a:p>
        </p:txBody>
      </p:sp>
      <p:sp>
        <p:nvSpPr>
          <p:cNvPr id="10" name="Rectangle 9">
            <a:extLst>
              <a:ext uri="{FF2B5EF4-FFF2-40B4-BE49-F238E27FC236}">
                <a16:creationId xmlns:a16="http://schemas.microsoft.com/office/drawing/2014/main" id="{D84EE2B4-9BCF-254C-9998-108BE8D60EFE}"/>
              </a:ext>
            </a:extLst>
          </p:cNvPr>
          <p:cNvSpPr/>
          <p:nvPr/>
        </p:nvSpPr>
        <p:spPr>
          <a:xfrm>
            <a:off x="2633427" y="154930"/>
            <a:ext cx="6986588" cy="7429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Times New Roman" panose="02020603050405020304" pitchFamily="18" charset="0"/>
                <a:cs typeface="Times New Roman" panose="02020603050405020304" pitchFamily="18" charset="0"/>
              </a:rPr>
              <a:t>MATERIALS AND METHODS</a:t>
            </a:r>
            <a:endParaRPr lang="en-US" sz="3200" dirty="0">
              <a:solidFill>
                <a:schemeClr val="tx1"/>
              </a:solidFill>
            </a:endParaRPr>
          </a:p>
        </p:txBody>
      </p:sp>
      <p:pic>
        <p:nvPicPr>
          <p:cNvPr id="2" name="Picture 1">
            <a:extLst>
              <a:ext uri="{FF2B5EF4-FFF2-40B4-BE49-F238E27FC236}">
                <a16:creationId xmlns:a16="http://schemas.microsoft.com/office/drawing/2014/main" id="{4A1FAAC8-B5B7-714B-8C71-1F870C95691C}"/>
              </a:ext>
            </a:extLst>
          </p:cNvPr>
          <p:cNvPicPr>
            <a:picLocks noChangeAspect="1"/>
          </p:cNvPicPr>
          <p:nvPr/>
        </p:nvPicPr>
        <p:blipFill>
          <a:blip r:embed="rId2"/>
          <a:stretch>
            <a:fillRect/>
          </a:stretch>
        </p:blipFill>
        <p:spPr>
          <a:xfrm>
            <a:off x="1227646" y="1485432"/>
            <a:ext cx="2160702" cy="2060327"/>
          </a:xfrm>
          <a:prstGeom prst="rect">
            <a:avLst/>
          </a:prstGeom>
        </p:spPr>
      </p:pic>
      <p:pic>
        <p:nvPicPr>
          <p:cNvPr id="3" name="Picture 2">
            <a:extLst>
              <a:ext uri="{FF2B5EF4-FFF2-40B4-BE49-F238E27FC236}">
                <a16:creationId xmlns:a16="http://schemas.microsoft.com/office/drawing/2014/main" id="{4B4F3920-5155-0342-9E15-C5D00E0A3871}"/>
              </a:ext>
            </a:extLst>
          </p:cNvPr>
          <p:cNvPicPr>
            <a:picLocks noChangeAspect="1"/>
          </p:cNvPicPr>
          <p:nvPr/>
        </p:nvPicPr>
        <p:blipFill>
          <a:blip r:embed="rId3"/>
          <a:stretch>
            <a:fillRect/>
          </a:stretch>
        </p:blipFill>
        <p:spPr>
          <a:xfrm>
            <a:off x="5663278" y="1509405"/>
            <a:ext cx="5323589" cy="4718031"/>
          </a:xfrm>
          <a:prstGeom prst="rect">
            <a:avLst/>
          </a:prstGeom>
          <a:ln w="76200" cmpd="sng">
            <a:solidFill>
              <a:schemeClr val="accent1"/>
            </a:solidFill>
          </a:ln>
        </p:spPr>
      </p:pic>
      <p:cxnSp>
        <p:nvCxnSpPr>
          <p:cNvPr id="12" name="Straight Arrow Connector 11">
            <a:extLst>
              <a:ext uri="{FF2B5EF4-FFF2-40B4-BE49-F238E27FC236}">
                <a16:creationId xmlns:a16="http://schemas.microsoft.com/office/drawing/2014/main" id="{4184EAA3-8DA8-1345-AADB-2FA0E9579324}"/>
              </a:ext>
            </a:extLst>
          </p:cNvPr>
          <p:cNvCxnSpPr/>
          <p:nvPr/>
        </p:nvCxnSpPr>
        <p:spPr>
          <a:xfrm>
            <a:off x="2841674" y="2855742"/>
            <a:ext cx="2821604" cy="844061"/>
          </a:xfrm>
          <a:prstGeom prst="straightConnector1">
            <a:avLst/>
          </a:prstGeom>
          <a:ln w="76200" cmpd="sng">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DD86034-446A-3D47-882B-D00BDB014C80}"/>
              </a:ext>
            </a:extLst>
          </p:cNvPr>
          <p:cNvSpPr/>
          <p:nvPr/>
        </p:nvSpPr>
        <p:spPr>
          <a:xfrm>
            <a:off x="1113419" y="5858104"/>
            <a:ext cx="3070071" cy="369332"/>
          </a:xfrm>
          <a:prstGeom prst="rect">
            <a:avLst/>
          </a:prstGeom>
        </p:spPr>
        <p:txBody>
          <a:bodyPr wrap="none">
            <a:spAutoFit/>
          </a:bodyPr>
          <a:lstStyle/>
          <a:p>
            <a:r>
              <a:rPr lang="en-US" b="1" dirty="0">
                <a:latin typeface="Times New Roman" panose="02020603050405020304" pitchFamily="18" charset="0"/>
                <a:ea typeface="Times New Roman" panose="02020603050405020304" pitchFamily="18" charset="0"/>
                <a:cs typeface="Times New Roman" panose="02020603050405020304" pitchFamily="18" charset="0"/>
              </a:rPr>
              <a:t>SOURCE: </a:t>
            </a:r>
            <a:r>
              <a:rPr lang="en-US" b="1" dirty="0" err="1">
                <a:latin typeface="Times New Roman" panose="02020603050405020304" pitchFamily="18" charset="0"/>
                <a:ea typeface="Times New Roman" panose="02020603050405020304" pitchFamily="18" charset="0"/>
                <a:cs typeface="Times New Roman" panose="02020603050405020304" pitchFamily="18" charset="0"/>
              </a:rPr>
              <a:t>Mapsofworld.com</a:t>
            </a:r>
            <a:endParaRPr lang="en-US" dirty="0"/>
          </a:p>
        </p:txBody>
      </p:sp>
    </p:spTree>
    <p:extLst>
      <p:ext uri="{BB962C8B-B14F-4D97-AF65-F5344CB8AC3E}">
        <p14:creationId xmlns:p14="http://schemas.microsoft.com/office/powerpoint/2010/main" val="2602258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DE434B1-1620-6E47-83FA-6D45EE8D7719}"/>
              </a:ext>
            </a:extLst>
          </p:cNvPr>
          <p:cNvSpPr/>
          <p:nvPr/>
        </p:nvSpPr>
        <p:spPr>
          <a:xfrm>
            <a:off x="508622" y="846176"/>
            <a:ext cx="1125629" cy="461665"/>
          </a:xfrm>
          <a:prstGeom prst="rect">
            <a:avLst/>
          </a:prstGeom>
        </p:spPr>
        <p:txBody>
          <a:bodyPr wrap="none">
            <a:spAutoFit/>
          </a:bodyPr>
          <a:lstStyle/>
          <a:p>
            <a:pPr>
              <a:spcBef>
                <a:spcPts val="200"/>
              </a:spcBef>
            </a:pPr>
            <a:r>
              <a:rPr lang="en-US" sz="2400"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2. Data</a:t>
            </a:r>
            <a:endParaRPr lang="en-US" sz="2400" b="1" dirty="0">
              <a:solidFill>
                <a:srgbClr val="FF0000"/>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3B4F33C2-9CD8-DD4D-9C7F-D0A7244771FF}"/>
              </a:ext>
            </a:extLst>
          </p:cNvPr>
          <p:cNvSpPr/>
          <p:nvPr/>
        </p:nvSpPr>
        <p:spPr>
          <a:xfrm>
            <a:off x="499900" y="1839024"/>
            <a:ext cx="9764091" cy="646331"/>
          </a:xfrm>
          <a:prstGeom prst="rect">
            <a:avLst/>
          </a:prstGeom>
        </p:spPr>
        <p:txBody>
          <a:bodyPr wrap="square">
            <a:spAutoFit/>
          </a:bodyPr>
          <a:lstStyle/>
          <a:p>
            <a:pPr marL="342900" marR="0" lvl="0" indent="-342900" algn="just">
              <a:buFont typeface="Symbol" pitchFamily="2" charset="2"/>
              <a:buChar char=""/>
            </a:pPr>
            <a:r>
              <a:rPr lang="en-US" dirty="0">
                <a:latin typeface="Times New Roman" panose="02020603050405020304" pitchFamily="18" charset="0"/>
                <a:ea typeface="Times New Roman" panose="02020603050405020304" pitchFamily="18" charset="0"/>
              </a:rPr>
              <a:t>Landsat TM (Thematic Mapper) image from May 15, 2000;</a:t>
            </a:r>
          </a:p>
          <a:p>
            <a:pPr marL="342900" marR="0" lvl="0" indent="-342900">
              <a:buFont typeface="Symbol" pitchFamily="2" charset="2"/>
              <a:buChar char=""/>
            </a:pPr>
            <a:r>
              <a:rPr lang="en-US" dirty="0">
                <a:latin typeface="Times New Roman" panose="02020603050405020304" pitchFamily="18" charset="0"/>
                <a:ea typeface="Times New Roman" panose="02020603050405020304" pitchFamily="18" charset="0"/>
              </a:rPr>
              <a:t>Landsat 8 OLI/ TIRS  image from May 1, 2018</a:t>
            </a:r>
          </a:p>
        </p:txBody>
      </p:sp>
      <p:sp>
        <p:nvSpPr>
          <p:cNvPr id="6" name="Rectangle 5">
            <a:extLst>
              <a:ext uri="{FF2B5EF4-FFF2-40B4-BE49-F238E27FC236}">
                <a16:creationId xmlns:a16="http://schemas.microsoft.com/office/drawing/2014/main" id="{55853F82-DCDE-2D4E-BA2C-823B09494BFF}"/>
              </a:ext>
            </a:extLst>
          </p:cNvPr>
          <p:cNvSpPr/>
          <p:nvPr/>
        </p:nvSpPr>
        <p:spPr>
          <a:xfrm>
            <a:off x="508622" y="1358910"/>
            <a:ext cx="5474640" cy="369332"/>
          </a:xfrm>
          <a:prstGeom prst="rect">
            <a:avLst/>
          </a:prstGeom>
        </p:spPr>
        <p:txBody>
          <a:bodyPr wrap="none">
            <a:spAutoFit/>
          </a:bodyPr>
          <a:lstStyle/>
          <a:p>
            <a:pPr marL="285750" indent="-285750">
              <a:buFont typeface="Wingdings" pitchFamily="2" charset="2"/>
              <a:buChar char="q"/>
            </a:pPr>
            <a:r>
              <a:rPr lang="en-US" b="1" dirty="0">
                <a:solidFill>
                  <a:schemeClr val="accent6">
                    <a:lumMod val="50000"/>
                  </a:schemeClr>
                </a:solidFill>
                <a:latin typeface="Times New Roman" panose="02020603050405020304" pitchFamily="18" charset="0"/>
                <a:ea typeface="Times New Roman" panose="02020603050405020304" pitchFamily="18" charset="0"/>
              </a:rPr>
              <a:t>RASTER DATA: Landsat program, NASA, USGS </a:t>
            </a:r>
            <a:endParaRPr lang="en-US" b="1" dirty="0">
              <a:solidFill>
                <a:schemeClr val="accent6">
                  <a:lumMod val="50000"/>
                </a:schemeClr>
              </a:solidFill>
            </a:endParaRPr>
          </a:p>
        </p:txBody>
      </p:sp>
      <p:sp>
        <p:nvSpPr>
          <p:cNvPr id="7" name="Rectangle 6">
            <a:extLst>
              <a:ext uri="{FF2B5EF4-FFF2-40B4-BE49-F238E27FC236}">
                <a16:creationId xmlns:a16="http://schemas.microsoft.com/office/drawing/2014/main" id="{456ABC5F-066C-A84C-9CB9-D7DF69D4F3A4}"/>
              </a:ext>
            </a:extLst>
          </p:cNvPr>
          <p:cNvSpPr/>
          <p:nvPr/>
        </p:nvSpPr>
        <p:spPr>
          <a:xfrm>
            <a:off x="508622" y="2596137"/>
            <a:ext cx="9204507" cy="369332"/>
          </a:xfrm>
          <a:prstGeom prst="rect">
            <a:avLst/>
          </a:prstGeom>
        </p:spPr>
        <p:txBody>
          <a:bodyPr wrap="none">
            <a:spAutoFit/>
          </a:bodyPr>
          <a:lstStyle/>
          <a:p>
            <a:pPr marL="285750" indent="-285750">
              <a:buFont typeface="Wingdings" pitchFamily="2" charset="2"/>
              <a:buChar char="q"/>
            </a:pPr>
            <a:r>
              <a:rPr lang="en-US" b="1" dirty="0">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rPr>
              <a:t>METEOROLOGICAL DATA: </a:t>
            </a:r>
            <a:r>
              <a:rPr lang="en-US" b="1" dirty="0">
                <a:solidFill>
                  <a:srgbClr val="C00000"/>
                </a:solidFill>
                <a:latin typeface="Times New Roman" panose="02020603050405020304" pitchFamily="18" charset="0"/>
                <a:cs typeface="Times New Roman" panose="02020603050405020304" pitchFamily="18" charset="0"/>
              </a:rPr>
              <a:t>NOAA, </a:t>
            </a:r>
            <a:r>
              <a:rPr lang="en-US" b="1" dirty="0">
                <a:solidFill>
                  <a:srgbClr val="C00000"/>
                </a:solidFill>
              </a:rPr>
              <a:t>National Oceanic and Atmospheric Administration</a:t>
            </a:r>
            <a:r>
              <a:rPr lang="en-US" b="1" dirty="0">
                <a:solidFill>
                  <a:srgbClr val="C00000"/>
                </a:solidFill>
                <a:latin typeface="Times New Roman" panose="02020603050405020304" pitchFamily="18" charset="0"/>
                <a:cs typeface="Times New Roman" panose="02020603050405020304" pitchFamily="18" charset="0"/>
              </a:rPr>
              <a:t> </a:t>
            </a:r>
          </a:p>
        </p:txBody>
      </p:sp>
      <p:sp>
        <p:nvSpPr>
          <p:cNvPr id="9" name="Rectangle 8">
            <a:extLst>
              <a:ext uri="{FF2B5EF4-FFF2-40B4-BE49-F238E27FC236}">
                <a16:creationId xmlns:a16="http://schemas.microsoft.com/office/drawing/2014/main" id="{0123D556-E045-A14D-ABF0-791A04E376D7}"/>
              </a:ext>
            </a:extLst>
          </p:cNvPr>
          <p:cNvSpPr/>
          <p:nvPr/>
        </p:nvSpPr>
        <p:spPr>
          <a:xfrm>
            <a:off x="347730" y="3741740"/>
            <a:ext cx="3091616" cy="646331"/>
          </a:xfrm>
          <a:prstGeom prst="rect">
            <a:avLst/>
          </a:prstGeom>
        </p:spPr>
        <p:txBody>
          <a:bodyPr wrap="none">
            <a:spAutoFit/>
          </a:bodyPr>
          <a:lstStyle/>
          <a:p>
            <a:pPr marL="285750" indent="-285750">
              <a:buFont typeface="Wingdings" pitchFamily="2" charset="2"/>
              <a:buChar char="§"/>
            </a:pPr>
            <a:r>
              <a:rPr lang="en-US" b="1" dirty="0">
                <a:latin typeface="Times New Roman" panose="02020603050405020304" pitchFamily="18" charset="0"/>
                <a:ea typeface="Times New Roman" panose="02020603050405020304" pitchFamily="18" charset="0"/>
              </a:rPr>
              <a:t>Average Air Temperature </a:t>
            </a:r>
          </a:p>
          <a:p>
            <a:r>
              <a:rPr lang="en-US" b="1" dirty="0">
                <a:latin typeface="Times New Roman" panose="02020603050405020304" pitchFamily="18" charset="0"/>
                <a:ea typeface="Times New Roman" panose="02020603050405020304" pitchFamily="18" charset="0"/>
              </a:rPr>
              <a:t>    from 2000 to 2018, Atlanta </a:t>
            </a:r>
            <a:endParaRPr lang="en-US" b="1" dirty="0"/>
          </a:p>
        </p:txBody>
      </p:sp>
      <p:sp>
        <p:nvSpPr>
          <p:cNvPr id="15" name="Rectangle 14">
            <a:extLst>
              <a:ext uri="{FF2B5EF4-FFF2-40B4-BE49-F238E27FC236}">
                <a16:creationId xmlns:a16="http://schemas.microsoft.com/office/drawing/2014/main" id="{7A49228B-44D0-3B4B-87C6-C6A3F2AF828F}"/>
              </a:ext>
            </a:extLst>
          </p:cNvPr>
          <p:cNvSpPr/>
          <p:nvPr/>
        </p:nvSpPr>
        <p:spPr>
          <a:xfrm>
            <a:off x="2633427" y="154930"/>
            <a:ext cx="6986588" cy="5920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Times New Roman" panose="02020603050405020304" pitchFamily="18" charset="0"/>
                <a:cs typeface="Times New Roman" panose="02020603050405020304" pitchFamily="18" charset="0"/>
              </a:rPr>
              <a:t>MATERIALS AND METHODS</a:t>
            </a:r>
            <a:endParaRPr lang="en-US" sz="3200" dirty="0">
              <a:solidFill>
                <a:schemeClr val="tx1"/>
              </a:solidFill>
            </a:endParaRPr>
          </a:p>
        </p:txBody>
      </p:sp>
      <p:pic>
        <p:nvPicPr>
          <p:cNvPr id="19" name="Picture 18">
            <a:extLst>
              <a:ext uri="{FF2B5EF4-FFF2-40B4-BE49-F238E27FC236}">
                <a16:creationId xmlns:a16="http://schemas.microsoft.com/office/drawing/2014/main" id="{B8E6A8F8-13AC-E148-B8D1-3E5BF35E8573}"/>
              </a:ext>
            </a:extLst>
          </p:cNvPr>
          <p:cNvPicPr>
            <a:picLocks noChangeAspect="1"/>
          </p:cNvPicPr>
          <p:nvPr/>
        </p:nvPicPr>
        <p:blipFill>
          <a:blip r:embed="rId2"/>
          <a:stretch>
            <a:fillRect/>
          </a:stretch>
        </p:blipFill>
        <p:spPr>
          <a:xfrm>
            <a:off x="3677130" y="2965469"/>
            <a:ext cx="6381270" cy="3491536"/>
          </a:xfrm>
          <a:prstGeom prst="rect">
            <a:avLst/>
          </a:prstGeom>
        </p:spPr>
      </p:pic>
    </p:spTree>
    <p:extLst>
      <p:ext uri="{BB962C8B-B14F-4D97-AF65-F5344CB8AC3E}">
        <p14:creationId xmlns:p14="http://schemas.microsoft.com/office/powerpoint/2010/main" val="1584894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04B1727-3C0B-1647-82BF-7AEE709E0CF3}"/>
              </a:ext>
            </a:extLst>
          </p:cNvPr>
          <p:cNvSpPr/>
          <p:nvPr/>
        </p:nvSpPr>
        <p:spPr>
          <a:xfrm>
            <a:off x="2633427" y="154930"/>
            <a:ext cx="6986588" cy="7429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Times New Roman" panose="02020603050405020304" pitchFamily="18" charset="0"/>
                <a:cs typeface="Times New Roman" panose="02020603050405020304" pitchFamily="18" charset="0"/>
              </a:rPr>
              <a:t>MATERIALS AND METHODS</a:t>
            </a:r>
            <a:endParaRPr lang="en-US" sz="3200" dirty="0">
              <a:solidFill>
                <a:schemeClr val="tx1"/>
              </a:solidFill>
            </a:endParaRPr>
          </a:p>
        </p:txBody>
      </p:sp>
      <p:sp>
        <p:nvSpPr>
          <p:cNvPr id="5" name="Rectangle 4">
            <a:extLst>
              <a:ext uri="{FF2B5EF4-FFF2-40B4-BE49-F238E27FC236}">
                <a16:creationId xmlns:a16="http://schemas.microsoft.com/office/drawing/2014/main" id="{F9704B65-CCB3-9C47-A560-751F42248190}"/>
              </a:ext>
            </a:extLst>
          </p:cNvPr>
          <p:cNvSpPr/>
          <p:nvPr/>
        </p:nvSpPr>
        <p:spPr>
          <a:xfrm>
            <a:off x="334024" y="1175066"/>
            <a:ext cx="2409634" cy="369332"/>
          </a:xfrm>
          <a:prstGeom prst="rect">
            <a:avLst/>
          </a:prstGeom>
        </p:spPr>
        <p:txBody>
          <a:bodyPr wrap="none">
            <a:spAutoFit/>
          </a:bodyPr>
          <a:lstStyle/>
          <a:p>
            <a:pPr>
              <a:spcBef>
                <a:spcPts val="200"/>
              </a:spcBef>
            </a:pPr>
            <a:r>
              <a:rPr lang="en-US" b="1" dirty="0">
                <a:solidFill>
                  <a:srgbClr val="FF0000"/>
                </a:solidFill>
                <a:latin typeface="Times New Roman" panose="02020603050405020304" pitchFamily="18" charset="0"/>
                <a:ea typeface="Times New Roman" panose="02020603050405020304" pitchFamily="18" charset="0"/>
                <a:cs typeface="Times New Roman" panose="02020603050405020304" pitchFamily="18" charset="0"/>
              </a:rPr>
              <a:t>3. IMAGE CLIPPING</a:t>
            </a:r>
            <a:endParaRPr lang="en-US" b="1" dirty="0">
              <a:solidFill>
                <a:srgbClr val="FF0000"/>
              </a:solidFill>
              <a:latin typeface="Calibri Light" panose="020F0302020204030204" pitchFamily="34" charset="0"/>
              <a:ea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8560F3D7-D3B9-8042-B506-E714F806B985}"/>
              </a:ext>
            </a:extLst>
          </p:cNvPr>
          <p:cNvPicPr>
            <a:picLocks noChangeAspect="1"/>
          </p:cNvPicPr>
          <p:nvPr/>
        </p:nvPicPr>
        <p:blipFill>
          <a:blip r:embed="rId2"/>
          <a:stretch>
            <a:fillRect/>
          </a:stretch>
        </p:blipFill>
        <p:spPr>
          <a:xfrm>
            <a:off x="7539361" y="1784853"/>
            <a:ext cx="3344230" cy="3143211"/>
          </a:xfrm>
          <a:prstGeom prst="rect">
            <a:avLst/>
          </a:prstGeom>
        </p:spPr>
      </p:pic>
      <p:pic>
        <p:nvPicPr>
          <p:cNvPr id="17" name="Picture 16">
            <a:extLst>
              <a:ext uri="{FF2B5EF4-FFF2-40B4-BE49-F238E27FC236}">
                <a16:creationId xmlns:a16="http://schemas.microsoft.com/office/drawing/2014/main" id="{9619322A-D6B3-DE4C-9F98-8126D91F09A6}"/>
              </a:ext>
            </a:extLst>
          </p:cNvPr>
          <p:cNvPicPr>
            <a:picLocks noChangeAspect="1"/>
          </p:cNvPicPr>
          <p:nvPr/>
        </p:nvPicPr>
        <p:blipFill>
          <a:blip r:embed="rId3"/>
          <a:stretch>
            <a:fillRect/>
          </a:stretch>
        </p:blipFill>
        <p:spPr>
          <a:xfrm>
            <a:off x="495910" y="1901186"/>
            <a:ext cx="2892424" cy="2983048"/>
          </a:xfrm>
          <a:prstGeom prst="rect">
            <a:avLst/>
          </a:prstGeom>
        </p:spPr>
      </p:pic>
      <p:sp>
        <p:nvSpPr>
          <p:cNvPr id="24" name="Rectangle 23">
            <a:extLst>
              <a:ext uri="{FF2B5EF4-FFF2-40B4-BE49-F238E27FC236}">
                <a16:creationId xmlns:a16="http://schemas.microsoft.com/office/drawing/2014/main" id="{A6A7C5B7-EFA8-1148-8450-03B3F8FDA42D}"/>
              </a:ext>
            </a:extLst>
          </p:cNvPr>
          <p:cNvSpPr/>
          <p:nvPr/>
        </p:nvSpPr>
        <p:spPr>
          <a:xfrm>
            <a:off x="999124" y="4977543"/>
            <a:ext cx="2128838" cy="369332"/>
          </a:xfrm>
          <a:prstGeom prst="rect">
            <a:avLst/>
          </a:prstGeom>
        </p:spPr>
        <p:txBody>
          <a:bodyPr wrap="square">
            <a:spAutoFit/>
          </a:bodyPr>
          <a:lstStyle/>
          <a:p>
            <a:pPr marL="285750" indent="-285750">
              <a:buFont typeface="Wingdings" pitchFamily="2" charset="2"/>
              <a:buChar char="q"/>
            </a:pPr>
            <a:r>
              <a:rPr lang="en-US" dirty="0">
                <a:latin typeface="Times New Roman" panose="02020603050405020304" pitchFamily="18" charset="0"/>
                <a:ea typeface="Times New Roman" panose="02020603050405020304" pitchFamily="18" charset="0"/>
              </a:rPr>
              <a:t>SHAPEFILE </a:t>
            </a:r>
            <a:endParaRPr lang="en-US" dirty="0"/>
          </a:p>
        </p:txBody>
      </p:sp>
      <p:sp>
        <p:nvSpPr>
          <p:cNvPr id="25" name="Rectangle 24">
            <a:extLst>
              <a:ext uri="{FF2B5EF4-FFF2-40B4-BE49-F238E27FC236}">
                <a16:creationId xmlns:a16="http://schemas.microsoft.com/office/drawing/2014/main" id="{AC553FB6-8D07-8142-97A4-9ED30D75512C}"/>
              </a:ext>
            </a:extLst>
          </p:cNvPr>
          <p:cNvSpPr/>
          <p:nvPr/>
        </p:nvSpPr>
        <p:spPr>
          <a:xfrm>
            <a:off x="1469146" y="1636918"/>
            <a:ext cx="704039" cy="369332"/>
          </a:xfrm>
          <a:prstGeom prst="rect">
            <a:avLst/>
          </a:prstGeom>
        </p:spPr>
        <p:txBody>
          <a:bodyPr wrap="none">
            <a:spAutoFit/>
          </a:bodyPr>
          <a:lstStyle/>
          <a:p>
            <a:r>
              <a:rPr lang="en-US" b="1" dirty="0">
                <a:latin typeface="Times New Roman" panose="02020603050405020304" pitchFamily="18" charset="0"/>
                <a:ea typeface="Times New Roman" panose="02020603050405020304" pitchFamily="18" charset="0"/>
              </a:rPr>
              <a:t>2000 </a:t>
            </a:r>
            <a:endParaRPr lang="en-US" b="1" dirty="0"/>
          </a:p>
        </p:txBody>
      </p:sp>
      <p:sp>
        <p:nvSpPr>
          <p:cNvPr id="26" name="Rectangle 25">
            <a:extLst>
              <a:ext uri="{FF2B5EF4-FFF2-40B4-BE49-F238E27FC236}">
                <a16:creationId xmlns:a16="http://schemas.microsoft.com/office/drawing/2014/main" id="{869C06CE-E6D2-0042-9979-8DF6C7BC248C}"/>
              </a:ext>
            </a:extLst>
          </p:cNvPr>
          <p:cNvSpPr/>
          <p:nvPr/>
        </p:nvSpPr>
        <p:spPr>
          <a:xfrm>
            <a:off x="8888310" y="1591952"/>
            <a:ext cx="646331" cy="369332"/>
          </a:xfrm>
          <a:prstGeom prst="rect">
            <a:avLst/>
          </a:prstGeom>
        </p:spPr>
        <p:txBody>
          <a:bodyPr wrap="none">
            <a:spAutoFit/>
          </a:bodyPr>
          <a:lstStyle/>
          <a:p>
            <a:r>
              <a:rPr lang="en-US" b="1" dirty="0">
                <a:latin typeface="Times New Roman" panose="02020603050405020304" pitchFamily="18" charset="0"/>
                <a:ea typeface="Times New Roman" panose="02020603050405020304" pitchFamily="18" charset="0"/>
              </a:rPr>
              <a:t>2018</a:t>
            </a:r>
            <a:endParaRPr lang="en-US" b="1" dirty="0"/>
          </a:p>
        </p:txBody>
      </p:sp>
      <p:pic>
        <p:nvPicPr>
          <p:cNvPr id="1026" name="Picture 2" descr="Image result for ARCGIS CLIP TOOL"/>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96073" y="2063397"/>
            <a:ext cx="4048125" cy="3267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401337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782</TotalTime>
  <Words>2088</Words>
  <Application>Microsoft Macintosh PowerPoint</Application>
  <PresentationFormat>Widescreen</PresentationFormat>
  <Paragraphs>288</Paragraphs>
  <Slides>20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Calibri Light</vt:lpstr>
      <vt:lpstr>Symbol</vt:lpstr>
      <vt:lpstr>Times New Roman</vt:lpstr>
      <vt:lpstr>Wingdings</vt:lpstr>
      <vt:lpstr>Office Theme</vt:lpstr>
      <vt:lpstr>GEORGIA STATE UNIVERSITY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67</cp:revision>
  <dcterms:created xsi:type="dcterms:W3CDTF">2019-12-01T16:48:37Z</dcterms:created>
  <dcterms:modified xsi:type="dcterms:W3CDTF">2019-12-07T04:13:55Z</dcterms:modified>
</cp:coreProperties>
</file>

<file path=docProps/thumbnail.jpeg>
</file>